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77" r:id="rId4"/>
  </p:sldMasterIdLst>
  <p:notesMasterIdLst>
    <p:notesMasterId r:id="rId20"/>
  </p:notesMasterIdLst>
  <p:sldIdLst>
    <p:sldId id="279" r:id="rId5"/>
    <p:sldId id="385" r:id="rId6"/>
    <p:sldId id="400" r:id="rId7"/>
    <p:sldId id="401" r:id="rId8"/>
    <p:sldId id="384" r:id="rId9"/>
    <p:sldId id="402" r:id="rId10"/>
    <p:sldId id="403" r:id="rId11"/>
    <p:sldId id="392" r:id="rId12"/>
    <p:sldId id="405" r:id="rId13"/>
    <p:sldId id="406" r:id="rId14"/>
    <p:sldId id="407" r:id="rId15"/>
    <p:sldId id="408" r:id="rId16"/>
    <p:sldId id="409" r:id="rId17"/>
    <p:sldId id="410" r:id="rId18"/>
    <p:sldId id="288" r:id="rId19"/>
  </p:sldIdLst>
  <p:sldSz cx="9144000" cy="5143500" type="screen16x9"/>
  <p:notesSz cx="6858000" cy="9144000"/>
  <p:embeddedFontLst>
    <p:embeddedFont>
      <p:font typeface="Fujitsu Infinity Pro" pitchFamily="2" charset="0"/>
      <p:regular r:id="rId21"/>
      <p:bold r:id="rId22"/>
      <p:italic r:id="rId23"/>
      <p:boldItalic r:id="rId24"/>
    </p:embeddedFont>
    <p:embeddedFont>
      <p:font typeface="Fujitsu Infinity Pro Bold" pitchFamily="2" charset="0"/>
      <p:bold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ssman, Nadine" initials="WN" lastIdx="4" clrIdx="0">
    <p:extLst>
      <p:ext uri="{19B8F6BF-5375-455C-9EA6-DF929625EA0E}">
        <p15:presenceInfo xmlns:p15="http://schemas.microsoft.com/office/powerpoint/2012/main" userId="S::nadine.wintrich@fujitsu.com::1fea7844-feaa-419b-af9a-e6632cafca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FFFFFF"/>
    <a:srgbClr val="F2F2F2"/>
    <a:srgbClr val="F9F4EC"/>
    <a:srgbClr val="FCF7E6"/>
    <a:srgbClr val="FFF9E1"/>
    <a:srgbClr val="FFF1B4"/>
    <a:srgbClr val="F9F9F9"/>
    <a:srgbClr val="FFB247"/>
    <a:srgbClr val="FFE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50" autoAdjust="0"/>
    <p:restoredTop sz="89074" autoAdjust="0"/>
  </p:normalViewPr>
  <p:slideViewPr>
    <p:cSldViewPr snapToGrid="0" showGuides="1">
      <p:cViewPr>
        <p:scale>
          <a:sx n="150" d="100"/>
          <a:sy n="150" d="100"/>
        </p:scale>
        <p:origin x="630" y="3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2B3AF1-3ED5-42CF-BB94-754B1634C2F6}" type="datetimeFigureOut">
              <a:rPr lang="en-US" smtClean="0"/>
              <a:t>2/21/2026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11AAC-E10A-45D8-990B-3166D1DCB9D3}" type="slidenum">
              <a:rPr lang="en-US" smtClean="0"/>
              <a:t>‹#›</a:t>
            </a:fld>
            <a:endParaRPr lang="en-US"/>
          </a:p>
        </p:txBody>
      </p:sp>
    </p:spTree>
    <p:extLst>
      <p:ext uri="{BB962C8B-B14F-4D97-AF65-F5344CB8AC3E}">
        <p14:creationId xmlns:p14="http://schemas.microsoft.com/office/powerpoint/2010/main" val="2991858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Introduce the theme: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Good Afternoon everyone . My name is Rajni Baliyan and I am currently working with Fujitsu Australia since last 8+ years as an Operations Manager, focusing on leadership, strategy, and operational excellence.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r>
              <a:rPr lang="en-AU"/>
              <a:t>Beyond my corporate responsibilities, I serve as President of PostgreSQL Down Under (PGDU) , an Australia New Zealand Postgres conference  since 2019, where I actively promote PostgreSQL adoption, foster community collaboration, and lead knowledge-sharing . Also, I have presented my technical talks at global conferences in Australia and Singapore. </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Today I will be talking about the support challenges we have when we are making Postgres a database of future with AI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AU" dirty="0"/>
          </a:p>
        </p:txBody>
      </p:sp>
      <p:sp>
        <p:nvSpPr>
          <p:cNvPr id="4" name="Slide Number Placeholder 3"/>
          <p:cNvSpPr>
            <a:spLocks noGrp="1"/>
          </p:cNvSpPr>
          <p:nvPr>
            <p:ph type="sldNum" sz="quarter" idx="5"/>
          </p:nvPr>
        </p:nvSpPr>
        <p:spPr/>
        <p:txBody>
          <a:bodyPr/>
          <a:lstStyle/>
          <a:p>
            <a:fld id="{79411AAC-E10A-45D8-990B-3166D1DCB9D3}" type="slidenum">
              <a:rPr lang="en-US" smtClean="0"/>
              <a:t>1</a:t>
            </a:fld>
            <a:endParaRPr lang="en-US"/>
          </a:p>
        </p:txBody>
      </p:sp>
    </p:spTree>
    <p:extLst>
      <p:ext uri="{BB962C8B-B14F-4D97-AF65-F5344CB8AC3E}">
        <p14:creationId xmlns:p14="http://schemas.microsoft.com/office/powerpoint/2010/main" val="2694982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"At this point, you might ask: 'We’ve survived this long with fragmented tools, so why does a unified experience matter </a:t>
            </a:r>
            <a:r>
              <a:rPr lang="en-AU" i="1"/>
              <a:t>now</a:t>
            </a:r>
            <a:r>
              <a:rPr lang="en-AU"/>
              <a:t>?’ </a:t>
            </a:r>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11</a:t>
            </a:fld>
            <a:endParaRPr lang="en-US"/>
          </a:p>
        </p:txBody>
      </p:sp>
    </p:spTree>
    <p:extLst>
      <p:ext uri="{BB962C8B-B14F-4D97-AF65-F5344CB8AC3E}">
        <p14:creationId xmlns:p14="http://schemas.microsoft.com/office/powerpoint/2010/main" val="1730609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A5BF2-05B3-2B25-A046-B9EEB13277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96696-6375-F1A4-FF83-892CBFB956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C23FD-E76E-5869-55AA-8239C451E6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What an Integrated Troubleshooting Hub Could Look Like</a:t>
            </a:r>
          </a:p>
          <a:p>
            <a:endParaRPr lang="en-AU"/>
          </a:p>
          <a:p>
            <a:endParaRPr lang="en-US"/>
          </a:p>
        </p:txBody>
      </p:sp>
      <p:sp>
        <p:nvSpPr>
          <p:cNvPr id="4" name="Slide Number Placeholder 3">
            <a:extLst>
              <a:ext uri="{FF2B5EF4-FFF2-40B4-BE49-F238E27FC236}">
                <a16:creationId xmlns:a16="http://schemas.microsoft.com/office/drawing/2014/main" id="{CD1FE44B-2734-EC37-D6B6-3DA79AD851BC}"/>
              </a:ext>
            </a:extLst>
          </p:cNvPr>
          <p:cNvSpPr>
            <a:spLocks noGrp="1"/>
          </p:cNvSpPr>
          <p:nvPr>
            <p:ph type="sldNum" sz="quarter" idx="5"/>
          </p:nvPr>
        </p:nvSpPr>
        <p:spPr/>
        <p:txBody>
          <a:bodyPr/>
          <a:lstStyle/>
          <a:p>
            <a:fld id="{79411AAC-E10A-45D8-990B-3166D1DCB9D3}" type="slidenum">
              <a:rPr lang="en-US" smtClean="0"/>
              <a:t>12</a:t>
            </a:fld>
            <a:endParaRPr lang="en-US"/>
          </a:p>
        </p:txBody>
      </p:sp>
    </p:spTree>
    <p:extLst>
      <p:ext uri="{BB962C8B-B14F-4D97-AF65-F5344CB8AC3E}">
        <p14:creationId xmlns:p14="http://schemas.microsoft.com/office/powerpoint/2010/main" val="2780687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 we get there? We’ve seen the gap, and we’ve seen the vision. Now, we need a roadmap. "So, what are we proposing? Not just another dashboard, but a </a:t>
            </a:r>
            <a:r>
              <a:rPr lang="en-US" b="1"/>
              <a:t>Unified Open Source Cockpit.</a:t>
            </a:r>
            <a:endParaRPr lang="en-US"/>
          </a:p>
          <a:p>
            <a:endParaRPr lang="en-US"/>
          </a:p>
          <a:p>
            <a:r>
              <a:rPr lang="en-US"/>
              <a:t>First, we have to </a:t>
            </a:r>
            <a:r>
              <a:rPr lang="en-US" b="1"/>
              <a:t>Define Open Standards</a:t>
            </a:r>
            <a:r>
              <a:rPr lang="en-US"/>
              <a:t>. For our tools to talk to each other, they need a common language. We need to agree on how we share metrics and events so that any tool in the ecosystem can plug into our 'Unified Cockpit' seamlessly.</a:t>
            </a:r>
          </a:p>
          <a:p>
            <a:endParaRPr lang="en-US"/>
          </a:p>
          <a:p>
            <a:r>
              <a:rPr lang="en-US"/>
              <a:t>Second, we need to </a:t>
            </a:r>
            <a:r>
              <a:rPr lang="en-US" b="1"/>
              <a:t>Encourage Interoperability</a:t>
            </a:r>
            <a:r>
              <a:rPr lang="en-US"/>
              <a:t>. We don’t need to reinvent the wheel. We already have incredible tools like </a:t>
            </a:r>
            <a:r>
              <a:rPr lang="en-US" sz="1200" kern="1200">
                <a:solidFill>
                  <a:schemeClr val="tx1"/>
                </a:solidFill>
                <a:latin typeface="+mn-lt"/>
                <a:ea typeface="+mn-ea"/>
                <a:cs typeface="+mn-cs"/>
              </a:rPr>
              <a:t>pg_backrest</a:t>
            </a:r>
            <a:r>
              <a:rPr lang="en-US"/>
              <a:t> for recovery and </a:t>
            </a:r>
            <a:r>
              <a:rPr lang="en-US" sz="1200" kern="1200">
                <a:solidFill>
                  <a:schemeClr val="tx1"/>
                </a:solidFill>
                <a:latin typeface="+mn-lt"/>
                <a:ea typeface="+mn-ea"/>
                <a:cs typeface="+mn-cs"/>
              </a:rPr>
              <a:t>Patroni</a:t>
            </a:r>
            <a:r>
              <a:rPr lang="en-US"/>
              <a:t> for high availability. Our goal should be to build the 'connective tissue' that allows these tools to share context with one another.</a:t>
            </a:r>
          </a:p>
          <a:p>
            <a:endParaRPr lang="en-US"/>
          </a:p>
          <a:p>
            <a:r>
              <a:rPr lang="en-US"/>
              <a:t>Third, we must </a:t>
            </a:r>
            <a:r>
              <a:rPr lang="en-US" b="1"/>
              <a:t>Adopt an IDE Mindset</a:t>
            </a:r>
            <a:r>
              <a:rPr lang="en-US"/>
              <a:t>. As a community, let’s stop just asking 'What data can we collect?' and start asking 'How can we make this data more actionable?' We need to design for the engineer in the middle of a 3 AM outage, making their workflow as intuitive as a modern code editor.</a:t>
            </a:r>
          </a:p>
          <a:p>
            <a:endParaRPr lang="en-US"/>
          </a:p>
          <a:p>
            <a:r>
              <a:rPr lang="en-US"/>
              <a:t>Finally, </a:t>
            </a:r>
            <a:r>
              <a:rPr lang="en-US" b="1"/>
              <a:t>Join the Movement</a:t>
            </a:r>
            <a:r>
              <a:rPr lang="en-US"/>
              <a:t>. This isn’t a project for one company; it’s a mission for the entire Postgres community. Whether you are a developer, a DBA, or a support engineer, your perspective is what will build this.</a:t>
            </a:r>
          </a:p>
          <a:p>
            <a:endParaRPr lang="en-US"/>
          </a:p>
          <a:p>
            <a:r>
              <a:rPr lang="en-US"/>
              <a:t>We’ve made Postgres the most advanced 'brain' in the database world. Now, let’s give it the open-source cockpit it deserves. Let’s build the future of troubleshooting, together.</a:t>
            </a:r>
          </a:p>
          <a:p>
            <a:endParaRPr lang="en-US"/>
          </a:p>
          <a:p>
            <a:r>
              <a:rPr lang="en-US"/>
              <a:t>Thank you!"</a:t>
            </a:r>
          </a:p>
          <a:p>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13</a:t>
            </a:fld>
            <a:endParaRPr lang="en-US"/>
          </a:p>
        </p:txBody>
      </p:sp>
    </p:spTree>
    <p:extLst>
      <p:ext uri="{BB962C8B-B14F-4D97-AF65-F5344CB8AC3E}">
        <p14:creationId xmlns:p14="http://schemas.microsoft.com/office/powerpoint/2010/main" val="1571156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14</a:t>
            </a:fld>
            <a:endParaRPr lang="en-US"/>
          </a:p>
        </p:txBody>
      </p:sp>
    </p:spTree>
    <p:extLst>
      <p:ext uri="{BB962C8B-B14F-4D97-AF65-F5344CB8AC3E}">
        <p14:creationId xmlns:p14="http://schemas.microsoft.com/office/powerpoint/2010/main" val="134666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latin typeface="+mn-lt"/>
                <a:ea typeface="+mn-ea"/>
                <a:cs typeface="+mn-cs"/>
              </a:rPr>
              <a:t>PostgreSQL has become the backbone of modern applications, especially in the AI era where new workloads bring unpredictable spikes, heavy read/write churn, and increasingly complex performance profiles. As PostgreSQL adoption grows, so does the responsibility place on support engineers. They’ve become the </a:t>
            </a:r>
            <a:r>
              <a:rPr lang="en-AU" sz="1200" b="1" kern="1200">
                <a:solidFill>
                  <a:schemeClr val="tx1"/>
                </a:solidFill>
                <a:effectLst/>
                <a:latin typeface="+mn-lt"/>
                <a:ea typeface="+mn-ea"/>
                <a:cs typeface="+mn-cs"/>
              </a:rPr>
              <a:t>first responders</a:t>
            </a:r>
            <a:r>
              <a:rPr lang="en-AU" sz="1200" kern="1200">
                <a:solidFill>
                  <a:schemeClr val="tx1"/>
                </a:solidFill>
                <a:effectLst/>
                <a:latin typeface="+mn-lt"/>
                <a:ea typeface="+mn-ea"/>
                <a:cs typeface="+mn-cs"/>
              </a:rPr>
              <a:t>, the ones keeping SLAs intact, revenue streams protected, and customer trust alive. But their job is getting harder.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know, being a Postgres Support Engineer is a lot like being a firefighter...where they try to extinguish the fire , Except-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the building is made of </a:t>
            </a:r>
            <a:r>
              <a:rPr lang="en-US" b="1"/>
              <a:t>data</a:t>
            </a:r>
            <a:r>
              <a:rPr lang="en-US"/>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-the water is a specialized </a:t>
            </a:r>
            <a:r>
              <a:rPr lang="en-US" b="1"/>
              <a:t>extension</a:t>
            </a:r>
            <a:r>
              <a:rPr lang="en-US"/>
              <a:t> they need to compile themselves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and the person who started the fire is currently pinging and asking </a:t>
            </a:r>
            <a:r>
              <a:rPr lang="en-US" b="1"/>
              <a:t>when will it resolve </a:t>
            </a:r>
            <a:r>
              <a:rPr lang="en-US"/>
              <a:t>?</a:t>
            </a:r>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Unfortunately, every time  the water is different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talk we will see the real challenges of PostgreSQL support engineers  in AI-driven environments and why fundamentals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2</a:t>
            </a:fld>
            <a:endParaRPr lang="en-US"/>
          </a:p>
        </p:txBody>
      </p:sp>
    </p:spTree>
    <p:extLst>
      <p:ext uri="{BB962C8B-B14F-4D97-AF65-F5344CB8AC3E}">
        <p14:creationId xmlns:p14="http://schemas.microsoft.com/office/powerpoint/2010/main" val="152558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why are we talking about this now? </a:t>
            </a:r>
          </a:p>
          <a:p>
            <a:endParaRPr lang="en-US"/>
          </a:p>
          <a:p>
            <a:r>
              <a:rPr lang="en-US"/>
              <a:t>What exactly has changed? </a:t>
            </a:r>
          </a:p>
          <a:p>
            <a:r>
              <a:rPr lang="en-US"/>
              <a:t>Why does the role of the support engineer matter more today than it did five or ten years ago?</a:t>
            </a:r>
          </a:p>
          <a:p>
            <a:endParaRPr lang="en-US"/>
          </a:p>
          <a:p>
            <a:r>
              <a:rPr lang="en-US"/>
              <a:t>Let’s drill down on each of these shifts."</a:t>
            </a:r>
          </a:p>
          <a:p>
            <a:endParaRPr lang="en-US"/>
          </a:p>
          <a:p>
            <a:r>
              <a:rPr lang="en-US"/>
              <a:t>We’ve entered the </a:t>
            </a:r>
            <a:r>
              <a:rPr lang="en-US" b="1"/>
              <a:t>'Postgres for Everything' era</a:t>
            </a:r>
            <a:r>
              <a:rPr lang="en-US"/>
              <a:t>. Postgres has evolved massively over time, and back in 2023, it officially became the #1 database of choice in the Stack Overflow Developer Survey—a spot it’s held onto ever since. Because of this popularity, we aren't just storing simple rows and columns anymore. Postgres is now our document store, our time-series engine, and increasingly, the vector database powering our AI models. When Postgres is the heartbeat of your entire infrastructure, the support team isn't just 'fixing a database'—they are keeping the entire company’s brain alive.“</a:t>
            </a:r>
          </a:p>
          <a:p>
            <a:endParaRPr lang="en-US"/>
          </a:p>
          <a:p>
            <a:r>
              <a:rPr lang="en-US"/>
              <a:t>"Then there is the </a:t>
            </a:r>
            <a:r>
              <a:rPr lang="en-US" b="1"/>
              <a:t>Scale Explosion</a:t>
            </a:r>
            <a:r>
              <a:rPr lang="en-US"/>
              <a:t>. We’ve moved past the days when a </a:t>
            </a:r>
            <a:r>
              <a:rPr lang="en-US" b="1"/>
              <a:t>500GB database was considered 'large</a:t>
            </a:r>
            <a:r>
              <a:rPr lang="en-US"/>
              <a:t>.' In 2026, </a:t>
            </a:r>
            <a:r>
              <a:rPr lang="en-US" b="1"/>
              <a:t>multi-terabyte clusters are the standard</a:t>
            </a:r>
            <a:r>
              <a:rPr lang="en-US"/>
              <a:t>, and we are managing them with hundreds of replicas and high-concurrency 'write storms. Now engineers are dealing with multi-terabyte clusters and high-concurrency workloads. At this size, there is no such thing as a 'small' problem; every bottleneck is amplified.</a:t>
            </a:r>
          </a:p>
          <a:p>
            <a:endParaRPr lang="en-US" b="1"/>
          </a:p>
          <a:p>
            <a:r>
              <a:rPr lang="en-US" b="1"/>
              <a:t>tolerance for downtime has hit zero</a:t>
            </a:r>
            <a:r>
              <a:rPr lang="en-US"/>
              <a:t>. Business tolerance for downtime has basically hit zero. In 2026, the 'maintenance window' is a relic of the past; 99.99% uptime is now the bare minimum. This makes </a:t>
            </a:r>
            <a:r>
              <a:rPr lang="en-US" b="1"/>
              <a:t>Mean Time to Recovery</a:t>
            </a:r>
            <a:r>
              <a:rPr lang="en-US"/>
              <a:t> (MTTR) a survival metric that leadership tracks in real-time. When the database is down, every second your support team spends hunting for the right tool or digging through fragmented logs isn't just a technical delay—it’s a direct hit to the company's revenue.“</a:t>
            </a:r>
          </a:p>
          <a:p>
            <a:endParaRPr lang="en-US"/>
          </a:p>
          <a:p>
            <a:r>
              <a:rPr lang="en-US"/>
              <a:t>here’s a growing </a:t>
            </a:r>
            <a:r>
              <a:rPr lang="en-US" b="1"/>
              <a:t>Complexity Gap</a:t>
            </a:r>
            <a:r>
              <a:rPr lang="en-US"/>
              <a:t>. As a community, we’ve done an amazing job adding 'smart' features and AI-driven optimizations. But every new feature is another thing that can break in a unique way. We’ve made the database smarter, but we haven’t necessarily made it easier to troubleshoot.</a:t>
            </a:r>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3</a:t>
            </a:fld>
            <a:endParaRPr lang="en-US"/>
          </a:p>
        </p:txBody>
      </p:sp>
    </p:spTree>
    <p:extLst>
      <p:ext uri="{BB962C8B-B14F-4D97-AF65-F5344CB8AC3E}">
        <p14:creationId xmlns:p14="http://schemas.microsoft.com/office/powerpoint/2010/main" val="1845312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PostgreSQL production environments commonly experience categories of incidents that place high cognitive and technical demands on support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Performance bottlenecks often represent the most visible and urgent class of problems, where slow-running queries, lock contention, bloated tables, or I/O latency degrade application responsiveness.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Engineers must identify whether degradation originates from inefficient query plans, background processes such as vacuuming, or external factors like disk saturation.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Replication-related issues, including replication lag, slot mismanagement, or cascading failures during failover events, frequently threaten data freshness and high availability. Support teams must correlate replication metrics, WAL (Write-Ahead Log) behavior, and network throughput in real time to prevent data divergence or service interruption. Backup and restore failures produce equally critical risks: missing WAL segments, misconfigured archiving, or corrupted base backups may leave organizations with compromised recovery point objectives (RPOs) or increased recovery time objectives (RTOs). Additional categories include disk-related limitations—such as unexpected filesystem growth, out-of-space interruptions, or checkpoint pressure—and memory or crash scenarios where out-of-memory events, corrupted indexes, or abrupt restarts require immediate troubleshooting to avoid cascading issues. Across each domain, engineers rely on a constellation of tools and signals to isolate root causes, yet the fragmentation of these insights often delays resolution. Because each domain demands specialized knowledge and workflows, recognizing the breadth and complexity of typical incidents highlights why improving baseline troubleshooting experiences—before layering AI-assisted analysis—is essential for maintaining PostgreSQL resilience at scale.</a:t>
            </a:r>
          </a:p>
          <a:p>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4</a:t>
            </a:fld>
            <a:endParaRPr lang="en-US"/>
          </a:p>
        </p:txBody>
      </p:sp>
    </p:spTree>
    <p:extLst>
      <p:ext uri="{BB962C8B-B14F-4D97-AF65-F5344CB8AC3E}">
        <p14:creationId xmlns:p14="http://schemas.microsoft.com/office/powerpoint/2010/main" val="3654636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 performance issue hits, the 'why' could be anything. It might be a </a:t>
            </a:r>
            <a:r>
              <a:rPr lang="en-US" b="1"/>
              <a:t>lack of computational resources</a:t>
            </a:r>
            <a:r>
              <a:rPr lang="en-US"/>
              <a:t>, </a:t>
            </a:r>
            <a:r>
              <a:rPr lang="en-US" b="1"/>
              <a:t>table locks</a:t>
            </a:r>
            <a:r>
              <a:rPr lang="en-US"/>
              <a:t>, or simply </a:t>
            </a:r>
            <a:r>
              <a:rPr lang="en-US" b="1"/>
              <a:t>too much data</a:t>
            </a:r>
            <a:r>
              <a:rPr lang="en-US"/>
              <a:t> for the current config. It could be the silent performance killers like </a:t>
            </a:r>
            <a:r>
              <a:rPr lang="en-US" b="1"/>
              <a:t>bloated tables</a:t>
            </a:r>
            <a:r>
              <a:rPr lang="en-US"/>
              <a:t> or </a:t>
            </a:r>
            <a:r>
              <a:rPr lang="en-US" b="1"/>
              <a:t>fragmented indexes</a:t>
            </a:r>
            <a:r>
              <a:rPr lang="en-US"/>
              <a:t>.</a:t>
            </a:r>
          </a:p>
          <a:p>
            <a:endParaRPr lang="en-US"/>
          </a:p>
          <a:p>
            <a:r>
              <a:rPr lang="en-US"/>
              <a:t>The catch is that each of these problems has a different root cause, a different resolution, and—crucially—a different way to diagnose it. For some issues, you live in </a:t>
            </a:r>
            <a:r>
              <a:rPr lang="en-US" sz="1200" b="1" kern="1200">
                <a:solidFill>
                  <a:schemeClr val="tx1"/>
                </a:solidFill>
                <a:latin typeface="+mn-lt"/>
                <a:ea typeface="+mn-ea"/>
                <a:cs typeface="+mn-cs"/>
              </a:rPr>
              <a:t>pg_stat_statements</a:t>
            </a:r>
            <a:r>
              <a:rPr lang="en-US"/>
              <a:t> or </a:t>
            </a:r>
            <a:r>
              <a:rPr lang="en-US" sz="1200" b="1" kern="1200">
                <a:solidFill>
                  <a:schemeClr val="tx1"/>
                </a:solidFill>
                <a:latin typeface="+mn-lt"/>
                <a:ea typeface="+mn-ea"/>
                <a:cs typeface="+mn-cs"/>
              </a:rPr>
              <a:t>EXPLAIN ANALYZE</a:t>
            </a:r>
            <a:r>
              <a:rPr lang="en-US"/>
              <a:t>, hunting for that one 'rogue query' eating the CPU. But if the problem is a slow replica, you have to pivot completely. Now you're checking </a:t>
            </a:r>
            <a:r>
              <a:rPr lang="en-US" sz="1200" b="1" kern="1200">
                <a:solidFill>
                  <a:schemeClr val="tx1"/>
                </a:solidFill>
                <a:latin typeface="+mn-lt"/>
                <a:ea typeface="+mn-ea"/>
                <a:cs typeface="+mn-cs"/>
              </a:rPr>
              <a:t>repmgr</a:t>
            </a:r>
            <a:r>
              <a:rPr lang="en-US"/>
              <a:t> or querying </a:t>
            </a:r>
            <a:r>
              <a:rPr lang="en-US" sz="1200" b="1" kern="1200">
                <a:solidFill>
                  <a:schemeClr val="tx1"/>
                </a:solidFill>
                <a:latin typeface="+mn-lt"/>
                <a:ea typeface="+mn-ea"/>
                <a:cs typeface="+mn-cs"/>
              </a:rPr>
              <a:t>pg_stat_replication</a:t>
            </a:r>
            <a:r>
              <a:rPr lang="en-US"/>
              <a:t> and </a:t>
            </a:r>
            <a:r>
              <a:rPr lang="en-US" sz="1200" b="1" kern="1200">
                <a:solidFill>
                  <a:schemeClr val="tx1"/>
                </a:solidFill>
                <a:latin typeface="+mn-lt"/>
                <a:ea typeface="+mn-ea"/>
                <a:cs typeface="+mn-cs"/>
              </a:rPr>
              <a:t>pg_stat_subscription</a:t>
            </a:r>
            <a:r>
              <a:rPr lang="en-US"/>
              <a:t> to see where the lag is coming from.</a:t>
            </a:r>
          </a:p>
          <a:p>
            <a:endParaRPr lang="en-US"/>
          </a:p>
          <a:p>
            <a:r>
              <a:rPr lang="en-US"/>
              <a:t>If the database crashes, the Postgres-specific tools might not even tell you why. You have to jump into the OS layer. You’re checking </a:t>
            </a:r>
            <a:r>
              <a:rPr lang="en-US" sz="1200" b="1" kern="1200">
                <a:solidFill>
                  <a:schemeClr val="tx1"/>
                </a:solidFill>
                <a:latin typeface="+mn-lt"/>
                <a:ea typeface="+mn-ea"/>
                <a:cs typeface="+mn-cs"/>
              </a:rPr>
              <a:t>dmesg</a:t>
            </a:r>
            <a:r>
              <a:rPr lang="en-US"/>
              <a:t> to see if the </a:t>
            </a:r>
            <a:r>
              <a:rPr lang="en-US">
                <a:solidFill>
                  <a:schemeClr val="accent1"/>
                </a:solidFill>
              </a:rPr>
              <a:t>OUT OF MEMORY (OOM)</a:t>
            </a:r>
            <a:r>
              <a:rPr lang="en-US"/>
              <a:t>  killer just executed a backend process, or running </a:t>
            </a:r>
            <a:r>
              <a:rPr lang="en-US" sz="1200" b="1" kern="1200">
                <a:solidFill>
                  <a:schemeClr val="tx1"/>
                </a:solidFill>
                <a:latin typeface="+mn-lt"/>
                <a:ea typeface="+mn-ea"/>
                <a:cs typeface="+mn-cs"/>
              </a:rPr>
              <a:t>iostat</a:t>
            </a:r>
            <a:r>
              <a:rPr lang="en-US"/>
              <a:t> because you suspect the underlying disk is hitting a latency wall.</a:t>
            </a:r>
          </a:p>
          <a:p>
            <a:endParaRPr lang="en-US"/>
          </a:p>
          <a:p>
            <a:r>
              <a:rPr lang="en-US"/>
              <a:t>And we haven't even touched the 'Safety Net' yet. When a recovery is needed, you’re deep in the configs of </a:t>
            </a:r>
            <a:r>
              <a:rPr lang="en-US" sz="1200" b="1" kern="1200">
                <a:solidFill>
                  <a:schemeClr val="tx1"/>
                </a:solidFill>
                <a:latin typeface="+mn-lt"/>
                <a:ea typeface="+mn-ea"/>
                <a:cs typeface="+mn-cs"/>
              </a:rPr>
              <a:t>pg_backrest</a:t>
            </a:r>
            <a:r>
              <a:rPr lang="en-US"/>
              <a:t> or </a:t>
            </a:r>
            <a:r>
              <a:rPr lang="en-US" sz="1200" b="1" kern="1200">
                <a:solidFill>
                  <a:schemeClr val="tx1"/>
                </a:solidFill>
                <a:latin typeface="+mn-lt"/>
                <a:ea typeface="+mn-ea"/>
                <a:cs typeface="+mn-cs"/>
              </a:rPr>
              <a:t>Barman</a:t>
            </a:r>
            <a:r>
              <a:rPr lang="en-US"/>
              <a:t>, praying that the WAL segments are exactly where they should be.</a:t>
            </a:r>
          </a:p>
          <a:p>
            <a:endParaRPr lang="en-US"/>
          </a:p>
          <a:p>
            <a:r>
              <a:rPr lang="en-US"/>
              <a:t>Every single one of these tools is excellent. They are powerful and reliable. But they all speak different languages, they all have different interfaces, and they all live in different tabs. In the heat of an outage, the engineer is the </a:t>
            </a:r>
            <a:r>
              <a:rPr lang="en-US" b="1"/>
              <a:t>'human integration layer’ , </a:t>
            </a:r>
            <a:r>
              <a:rPr lang="en-US"/>
              <a:t>manually stitching all this data together in their head while the clock is ticking."</a:t>
            </a:r>
          </a:p>
          <a:p>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6</a:t>
            </a:fld>
            <a:endParaRPr lang="en-US"/>
          </a:p>
        </p:txBody>
      </p:sp>
    </p:spTree>
    <p:extLst>
      <p:ext uri="{BB962C8B-B14F-4D97-AF65-F5344CB8AC3E}">
        <p14:creationId xmlns:p14="http://schemas.microsoft.com/office/powerpoint/2010/main" val="13128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looked at the tools, now let’s talk about the friction. When we say it’s hard to be a support engineer, these are the four specific 'walls' we hit every single day.</a:t>
            </a:r>
          </a:p>
          <a:p>
            <a:endParaRPr lang="en-US"/>
          </a:p>
          <a:p>
            <a:r>
              <a:rPr lang="en-US"/>
              <a:t>First, there is the </a:t>
            </a:r>
            <a:r>
              <a:rPr lang="en-US" b="1"/>
              <a:t>Fragmented Tool Ecosystem</a:t>
            </a:r>
            <a:r>
              <a:rPr lang="en-US"/>
              <a:t>. PostgreSQL support isn't a single workflow; it’s a dozen isolated islands. Every time an engineer has to jump from a SQL prompt to a Grafana dashboard, and then to a Linux terminal, they pay a 'context-switching tax.' It breaks their focus and burns mental energy that should be spent solving the actual problem.</a:t>
            </a:r>
          </a:p>
          <a:p>
            <a:endParaRPr lang="en-US"/>
          </a:p>
          <a:p>
            <a:r>
              <a:rPr lang="en-US"/>
              <a:t>Second is </a:t>
            </a:r>
            <a:r>
              <a:rPr lang="en-US" b="1"/>
              <a:t>Manual Data Correlation</a:t>
            </a:r>
            <a:r>
              <a:rPr lang="en-US"/>
              <a:t>. This is the most exhausting part of the job. You have a timestamp from a PostgreSQL log, a PID from a system utility, and a metric spike from a monitoring platform. None of them talk to each other. The engineer has to be the 'human bridge,' manually stitching these different formats together in their head just to prove they’re looking at the same event.</a:t>
            </a:r>
          </a:p>
          <a:p>
            <a:endParaRPr lang="en-US"/>
          </a:p>
          <a:p>
            <a:r>
              <a:rPr lang="en-US"/>
              <a:t>This leads directly to our </a:t>
            </a:r>
            <a:r>
              <a:rPr lang="en-US" b="1"/>
              <a:t>Operational Challenges</a:t>
            </a:r>
            <a:r>
              <a:rPr lang="en-US"/>
              <a:t>. Because everything is fragmented, decision-making is naturally slower. It also creates a massive 'learning wall' for new engineers. You don’t just have to learn Postgres; you have to learn the 'tribal knowledge' of how to navigate ten different tools. That results in higher operational stress and, ultimately, burnout.</a:t>
            </a:r>
          </a:p>
          <a:p>
            <a:endParaRPr lang="en-US"/>
          </a:p>
          <a:p>
            <a:r>
              <a:rPr lang="en-US"/>
              <a:t>Finally, we have to admit there is a desperate </a:t>
            </a:r>
            <a:r>
              <a:rPr lang="en-US" b="1"/>
              <a:t>Need for a Unified Experience</a:t>
            </a:r>
            <a:r>
              <a:rPr lang="en-US"/>
              <a:t>. To be clear: this isn't about replacing the tools we love. </a:t>
            </a:r>
            <a:r>
              <a:rPr lang="en-US" sz="1200" kern="1200">
                <a:solidFill>
                  <a:schemeClr val="tx1"/>
                </a:solidFill>
                <a:latin typeface="+mn-lt"/>
                <a:ea typeface="+mn-ea"/>
                <a:cs typeface="+mn-cs"/>
              </a:rPr>
              <a:t>pg_backrest</a:t>
            </a:r>
            <a:r>
              <a:rPr lang="en-US"/>
              <a:t> and </a:t>
            </a:r>
            <a:r>
              <a:rPr lang="en-US" sz="1200" kern="1200">
                <a:solidFill>
                  <a:schemeClr val="tx1"/>
                </a:solidFill>
                <a:latin typeface="+mn-lt"/>
                <a:ea typeface="+mn-ea"/>
                <a:cs typeface="+mn-cs"/>
              </a:rPr>
              <a:t>EXPLAIN</a:t>
            </a:r>
            <a:r>
              <a:rPr lang="en-US"/>
              <a:t> are world-class. This is about building a 'Command Center' that organizes those insights in one place. We need a way to see the 'big picture' without the friction of a thousand tabs."</a:t>
            </a:r>
          </a:p>
          <a:p>
            <a:endParaRPr lang="en-US"/>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7</a:t>
            </a:fld>
            <a:endParaRPr lang="en-US"/>
          </a:p>
        </p:txBody>
      </p:sp>
    </p:spTree>
    <p:extLst>
      <p:ext uri="{BB962C8B-B14F-4D97-AF65-F5344CB8AC3E}">
        <p14:creationId xmlns:p14="http://schemas.microsoft.com/office/powerpoint/2010/main" val="816024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8</a:t>
            </a:fld>
            <a:endParaRPr lang="en-US"/>
          </a:p>
        </p:txBody>
      </p:sp>
    </p:spTree>
    <p:extLst>
      <p:ext uri="{BB962C8B-B14F-4D97-AF65-F5344CB8AC3E}">
        <p14:creationId xmlns:p14="http://schemas.microsoft.com/office/powerpoint/2010/main" val="446153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"When I say we need an </a:t>
            </a:r>
            <a:r>
              <a:rPr lang="en-AU" b="1"/>
              <a:t>IDE for troubleshooting</a:t>
            </a:r>
            <a:r>
              <a:rPr lang="en-AU"/>
              <a:t>, I’m talking about how we evolved as developers.</a:t>
            </a:r>
          </a:p>
          <a:p>
            <a:endParaRPr lang="en-AU"/>
          </a:p>
          <a:p>
            <a:r>
              <a:rPr lang="en-AU"/>
              <a:t>Think back to how we used to write code: you had a text editor, a separate terminal to run your compiler, and a completely different tool for your debugger. If you found a bug, you had to manually find that line of code in your editor. It was a lot of 'mental context-switching.’</a:t>
            </a:r>
          </a:p>
          <a:p>
            <a:endParaRPr lang="en-AU"/>
          </a:p>
          <a:p>
            <a:r>
              <a:rPr lang="en-AU"/>
              <a:t>Then came the </a:t>
            </a:r>
            <a:r>
              <a:rPr lang="en-AU" b="1"/>
              <a:t>IDE</a:t>
            </a:r>
            <a:r>
              <a:rPr lang="en-AU"/>
              <a:t>. It unified those steps. It understood that the code, the compiler, and the debugger were all part of the same story.</a:t>
            </a:r>
          </a:p>
          <a:p>
            <a:endParaRPr lang="en-AU"/>
          </a:p>
          <a:p>
            <a:r>
              <a:rPr lang="en-AU" b="1"/>
              <a:t>Postgres troubleshooting hasn't had its 'IDE moment' yet.</a:t>
            </a:r>
            <a:r>
              <a:rPr lang="en-AU"/>
              <a:t> Right now, we are still 'manually compiling' our understanding of an outage. We see a spike in a dashboard, we manually copy a query ID, we log into a terminal to run </a:t>
            </a:r>
            <a:r>
              <a:rPr lang="en-AU" sz="1200" kern="1200">
                <a:solidFill>
                  <a:schemeClr val="tx1"/>
                </a:solidFill>
                <a:latin typeface="+mn-lt"/>
                <a:ea typeface="+mn-ea"/>
                <a:cs typeface="+mn-cs"/>
              </a:rPr>
              <a:t>EXPLAIN</a:t>
            </a:r>
            <a:r>
              <a:rPr lang="en-AU"/>
              <a:t>, and then we jump to </a:t>
            </a:r>
            <a:r>
              <a:rPr lang="en-AU" sz="1200" kern="1200">
                <a:solidFill>
                  <a:schemeClr val="tx1"/>
                </a:solidFill>
                <a:latin typeface="+mn-lt"/>
                <a:ea typeface="+mn-ea"/>
                <a:cs typeface="+mn-cs"/>
              </a:rPr>
              <a:t>dmesg</a:t>
            </a:r>
            <a:r>
              <a:rPr lang="en-AU"/>
              <a:t> to check the kernel. We are the ones 'linking' the data.</a:t>
            </a:r>
          </a:p>
          <a:p>
            <a:endParaRPr lang="en-AU"/>
          </a:p>
          <a:p>
            <a:r>
              <a:rPr lang="en-AU"/>
              <a:t>When we talk about a </a:t>
            </a:r>
            <a:r>
              <a:rPr lang="en-AU" b="1"/>
              <a:t>Unified Experience</a:t>
            </a:r>
            <a:r>
              <a:rPr lang="en-AU"/>
              <a:t>, we are talking about bringing that IDE-level of integration to database operations. We want an environment where the metrics, the logs, and the database views 'know' about each other—so you can spend your time fixing the problem instead of just trying to find it."</a:t>
            </a:r>
          </a:p>
          <a:p>
            <a:endParaRPr lang="en-AU"/>
          </a:p>
          <a:p>
            <a:endParaRPr lang="en-AU"/>
          </a:p>
          <a:p>
            <a:endParaRPr lang="en-AU"/>
          </a:p>
          <a:p>
            <a:endParaRPr lang="en-US"/>
          </a:p>
        </p:txBody>
      </p:sp>
      <p:sp>
        <p:nvSpPr>
          <p:cNvPr id="4" name="Slide Number Placeholder 3"/>
          <p:cNvSpPr>
            <a:spLocks noGrp="1"/>
          </p:cNvSpPr>
          <p:nvPr>
            <p:ph type="sldNum" sz="quarter" idx="5"/>
          </p:nvPr>
        </p:nvSpPr>
        <p:spPr/>
        <p:txBody>
          <a:bodyPr/>
          <a:lstStyle/>
          <a:p>
            <a:fld id="{79411AAC-E10A-45D8-990B-3166D1DCB9D3}" type="slidenum">
              <a:rPr lang="en-US" smtClean="0"/>
              <a:t>9</a:t>
            </a:fld>
            <a:endParaRPr lang="en-US"/>
          </a:p>
        </p:txBody>
      </p:sp>
    </p:spTree>
    <p:extLst>
      <p:ext uri="{BB962C8B-B14F-4D97-AF65-F5344CB8AC3E}">
        <p14:creationId xmlns:p14="http://schemas.microsoft.com/office/powerpoint/2010/main" val="2583956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where do we go from here?</a:t>
            </a:r>
          </a:p>
          <a:p>
            <a:r>
              <a:rPr lang="en-US"/>
              <a:t>The path forward is clear: we need to </a:t>
            </a:r>
            <a:r>
              <a:rPr lang="en-US" b="1"/>
              <a:t>Bridge the Gap</a:t>
            </a:r>
            <a:r>
              <a:rPr lang="en-US"/>
              <a:t>. We’ve spent decades perfecting the database engine; now we need to perfect the </a:t>
            </a:r>
            <a:r>
              <a:rPr lang="en-US" i="1"/>
              <a:t>experience</a:t>
            </a:r>
            <a:r>
              <a:rPr lang="en-US"/>
              <a:t> of running it. We need to move past the era of 'The Manual Shuffle' and build an environment where our tools finally speak the same language.</a:t>
            </a:r>
          </a:p>
          <a:p>
            <a:r>
              <a:rPr lang="en-US"/>
              <a:t>Imagine a world where you aren't the 'human integration layer'—where you don't have to carry context in your head between five different tabs. Instead, you have a </a:t>
            </a:r>
            <a:r>
              <a:rPr lang="en-US" b="1"/>
              <a:t>Unified Cockpit</a:t>
            </a:r>
            <a:r>
              <a:rPr lang="en-US"/>
              <a:t> that allows you to see the problem, correlate the data, and take action in one fluid motion.</a:t>
            </a:r>
          </a:p>
          <a:p>
            <a:r>
              <a:rPr lang="en-US"/>
              <a:t>But most importantly, we need to keep this </a:t>
            </a:r>
            <a:r>
              <a:rPr lang="en-US" b="1"/>
              <a:t>Open</a:t>
            </a:r>
            <a:r>
              <a:rPr lang="en-US"/>
              <a:t>. The best troubleshooting insights shouldn't be locked behind a commercial paywall or a 'walled garden.' The community that built the world’s most advanced database deserves a world-class, open-source way to manage it.</a:t>
            </a:r>
          </a:p>
          <a:p>
            <a:r>
              <a:rPr lang="en-US"/>
              <a:t>We have the smartest engine. Now, let’s build the smartest cockpit. Let’s make PostgreSQL as easy to support as it is to love.</a:t>
            </a:r>
          </a:p>
          <a:p>
            <a:endParaRPr lang="en-AU" dirty="0"/>
          </a:p>
        </p:txBody>
      </p:sp>
      <p:sp>
        <p:nvSpPr>
          <p:cNvPr id="4" name="Slide Number Placeholder 3"/>
          <p:cNvSpPr>
            <a:spLocks noGrp="1"/>
          </p:cNvSpPr>
          <p:nvPr>
            <p:ph type="sldNum" sz="quarter" idx="5"/>
          </p:nvPr>
        </p:nvSpPr>
        <p:spPr/>
        <p:txBody>
          <a:bodyPr/>
          <a:lstStyle/>
          <a:p>
            <a:fld id="{79411AAC-E10A-45D8-990B-3166D1DCB9D3}" type="slidenum">
              <a:rPr lang="en-US" smtClean="0"/>
              <a:t>10</a:t>
            </a:fld>
            <a:endParaRPr lang="en-US"/>
          </a:p>
        </p:txBody>
      </p:sp>
    </p:spTree>
    <p:extLst>
      <p:ext uri="{BB962C8B-B14F-4D97-AF65-F5344CB8AC3E}">
        <p14:creationId xmlns:p14="http://schemas.microsoft.com/office/powerpoint/2010/main" val="2215251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Master" Target="../slideMasters/slideMaster1.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CBEF47-4C2C-C32C-F141-88CE73236D8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271444" y="1113407"/>
            <a:ext cx="4602811" cy="1569660"/>
          </a:xfrm>
        </p:spPr>
        <p:txBody>
          <a:bodyPr anchor="b"/>
          <a:lstStyle>
            <a:lvl1pPr algn="l">
              <a:lnSpc>
                <a:spcPct val="100000"/>
              </a:lnSpc>
              <a:spcBef>
                <a:spcPts val="0"/>
              </a:spcBef>
              <a:spcAft>
                <a:spcPts val="600"/>
              </a:spcAft>
              <a:defRPr sz="3400">
                <a:solidFill>
                  <a:schemeClr val="bg1"/>
                </a:solidFill>
              </a:defRPr>
            </a:lvl1pPr>
          </a:lstStyle>
          <a:p>
            <a:r>
              <a:rPr lang="en-US"/>
              <a:t>Presentation headline</a:t>
            </a:r>
            <a:br>
              <a:rPr lang="en-US"/>
            </a:br>
            <a:r>
              <a:rPr lang="en-US"/>
              <a:t>Presentation headline</a:t>
            </a:r>
            <a:br>
              <a:rPr lang="en-US"/>
            </a:br>
            <a:r>
              <a:rPr lang="en-US"/>
              <a:t>Presentation headline</a:t>
            </a:r>
          </a:p>
        </p:txBody>
      </p:sp>
      <p:sp>
        <p:nvSpPr>
          <p:cNvPr id="3" name="Subtitle 2"/>
          <p:cNvSpPr>
            <a:spLocks noGrp="1"/>
          </p:cNvSpPr>
          <p:nvPr>
            <p:ph type="subTitle" idx="1" hasCustomPrompt="1"/>
          </p:nvPr>
        </p:nvSpPr>
        <p:spPr>
          <a:xfrm>
            <a:off x="287347" y="2876457"/>
            <a:ext cx="4396409" cy="276999"/>
          </a:xfrm>
          <a:prstGeom prst="rect">
            <a:avLst/>
          </a:prstGeom>
        </p:spPr>
        <p:txBody>
          <a:bodyPr/>
          <a:lstStyle>
            <a:lvl1pPr marL="0" indent="0" algn="l">
              <a:lnSpc>
                <a:spcPct val="100000"/>
              </a:lnSpc>
              <a:spcBef>
                <a:spcPts val="0"/>
              </a:spcBef>
              <a:spcAft>
                <a:spcPts val="600"/>
              </a:spcAft>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4" name="Graphic 23">
            <a:extLst>
              <a:ext uri="{FF2B5EF4-FFF2-40B4-BE49-F238E27FC236}">
                <a16:creationId xmlns:a16="http://schemas.microsoft.com/office/drawing/2014/main" id="{A9A5D408-3B7F-6016-121C-5025623B7258}"/>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34644439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ullets 1-co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E4757E5-DF02-C3E5-7A05-E2826CAA172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9144000" cy="1999176"/>
          </a:xfrm>
          <a:prstGeom prst="rect">
            <a:avLst/>
          </a:prstGeom>
        </p:spPr>
      </p:pic>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0" y="151256"/>
            <a:ext cx="8077880" cy="430887"/>
          </a:xfrm>
        </p:spPr>
        <p:txBody>
          <a:bodyPr/>
          <a:lstStyle>
            <a:lvl1pPr>
              <a:defRPr>
                <a:solidFill>
                  <a:schemeClr val="bg1"/>
                </a:solidFill>
              </a:defRPr>
            </a:lvl1pPr>
          </a:lstStyle>
          <a:p>
            <a:r>
              <a:rPr kumimoji="1" lang="en-US" altLang="ja-JP"/>
              <a:t>Click to edit Master title style</a:t>
            </a:r>
            <a:endParaRPr kumimoji="1" lang="ja-JP" altLang="en-US"/>
          </a:p>
        </p:txBody>
      </p:sp>
      <p:pic>
        <p:nvPicPr>
          <p:cNvPr id="3" name="Graphic 2">
            <a:extLst>
              <a:ext uri="{FF2B5EF4-FFF2-40B4-BE49-F238E27FC236}">
                <a16:creationId xmlns:a16="http://schemas.microsoft.com/office/drawing/2014/main" id="{56881F51-64DE-103C-3321-41F97308589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8408000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5_Bullets 1-col">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D0C4A64-4765-5B60-CE5D-24B32885665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9144000" cy="2184423"/>
          </a:xfrm>
          <a:prstGeom prst="rect">
            <a:avLst/>
          </a:prstGeom>
        </p:spPr>
      </p:pic>
      <p:sp>
        <p:nvSpPr>
          <p:cNvPr id="15" name="Rectangle 14">
            <a:extLst>
              <a:ext uri="{FF2B5EF4-FFF2-40B4-BE49-F238E27FC236}">
                <a16:creationId xmlns:a16="http://schemas.microsoft.com/office/drawing/2014/main" id="{F47112F9-CBC1-17F9-EF37-2822A12C9E82}"/>
              </a:ext>
            </a:extLst>
          </p:cNvPr>
          <p:cNvSpPr/>
          <p:nvPr userDrawn="1"/>
        </p:nvSpPr>
        <p:spPr>
          <a:xfrm>
            <a:off x="0" y="-1"/>
            <a:ext cx="4362450" cy="2184423"/>
          </a:xfrm>
          <a:prstGeom prst="rect">
            <a:avLst/>
          </a:prstGeom>
          <a:gradFill>
            <a:gsLst>
              <a:gs pos="66000">
                <a:srgbClr val="3D2D15">
                  <a:alpha val="57000"/>
                </a:srgbClr>
              </a:gs>
              <a:gs pos="100000">
                <a:srgbClr val="3D2D15">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0" y="151256"/>
            <a:ext cx="8077880" cy="430887"/>
          </a:xfrm>
        </p:spPr>
        <p:txBody>
          <a:bodyPr/>
          <a:lstStyle>
            <a:lvl1pPr>
              <a:defRPr>
                <a:solidFill>
                  <a:schemeClr val="tx1"/>
                </a:solidFill>
              </a:defRPr>
            </a:lvl1pPr>
          </a:lstStyle>
          <a:p>
            <a:r>
              <a:rPr kumimoji="1" lang="en-US" altLang="ja-JP"/>
              <a:t>Click to edit Master title style</a:t>
            </a:r>
            <a:endParaRPr kumimoji="1" lang="ja-JP" altLang="en-US"/>
          </a:p>
        </p:txBody>
      </p:sp>
      <p:pic>
        <p:nvPicPr>
          <p:cNvPr id="3" name="Graphic 2">
            <a:extLst>
              <a:ext uri="{FF2B5EF4-FFF2-40B4-BE49-F238E27FC236}">
                <a16:creationId xmlns:a16="http://schemas.microsoft.com/office/drawing/2014/main" id="{56881F51-64DE-103C-3321-41F97308589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3877640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Bullets 1-co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83A866-DAC1-AA92-0AA6-780E497CED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9144000" cy="1158028"/>
          </a:xfrm>
          <a:prstGeom prst="rect">
            <a:avLst/>
          </a:prstGeom>
        </p:spPr>
      </p:pic>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0" y="151256"/>
            <a:ext cx="8077880" cy="430887"/>
          </a:xfrm>
        </p:spPr>
        <p:txBody>
          <a:bodyPr anchor="t" anchorCtr="0"/>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285732" y="919453"/>
            <a:ext cx="8570932" cy="2534027"/>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563563" marR="0" lvl="1" indent="-220663"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873125" marR="0" lvl="2" indent="-187325"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200150" marR="0" lvl="3" indent="-171450"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1543050" marR="0" lvl="4"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1885950" marR="0" lvl="5"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228850" marR="0" lvl="6"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2571750" marR="0" lvl="7"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2914650" marR="0" lvl="8"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pic>
        <p:nvPicPr>
          <p:cNvPr id="5" name="Graphic 4">
            <a:extLst>
              <a:ext uri="{FF2B5EF4-FFF2-40B4-BE49-F238E27FC236}">
                <a16:creationId xmlns:a16="http://schemas.microsoft.com/office/drawing/2014/main" id="{70A6D2D5-B961-336D-4685-26E2A46D18B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89807964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Bullets 1-c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5772E0-6FCD-C9DC-1B7E-C21991659347}"/>
              </a:ext>
            </a:extLst>
          </p:cNvPr>
          <p:cNvSpPr/>
          <p:nvPr userDrawn="1"/>
        </p:nvSpPr>
        <p:spPr>
          <a:xfrm>
            <a:off x="1" y="0"/>
            <a:ext cx="9144000" cy="7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a:xfrm>
            <a:off x="277200" y="151256"/>
            <a:ext cx="8077880" cy="430887"/>
          </a:xfrm>
        </p:spPr>
        <p:txBody>
          <a:bodyPr/>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285732" y="919453"/>
            <a:ext cx="8570932" cy="2534027"/>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563563" marR="0" lvl="1" indent="-220663"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873125" marR="0" lvl="2" indent="-187325"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200150" marR="0" lvl="3" indent="-171450"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1543050" marR="0" lvl="4"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1885950" marR="0" lvl="5"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228850" marR="0" lvl="6"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2571750" marR="0" lvl="7"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2914650" marR="0" lvl="8"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pic>
        <p:nvPicPr>
          <p:cNvPr id="5" name="Graphic 4">
            <a:extLst>
              <a:ext uri="{FF2B5EF4-FFF2-40B4-BE49-F238E27FC236}">
                <a16:creationId xmlns:a16="http://schemas.microsoft.com/office/drawing/2014/main" id="{70A6D2D5-B961-336D-4685-26E2A46D18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48030262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ullets 1-col">
    <p:bg>
      <p:bgPr>
        <a:solidFill>
          <a:srgbClr val="F2F2F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BAA0DA-AFBE-16A0-AD9E-1987FAD325BE}"/>
              </a:ext>
            </a:extLst>
          </p:cNvPr>
          <p:cNvSpPr/>
          <p:nvPr userDrawn="1"/>
        </p:nvSpPr>
        <p:spPr>
          <a:xfrm>
            <a:off x="1" y="0"/>
            <a:ext cx="9144000" cy="792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a:xfrm>
            <a:off x="277200" y="151256"/>
            <a:ext cx="8022250" cy="430887"/>
          </a:xfrm>
        </p:spPr>
        <p:txBody>
          <a:bodyPr/>
          <a:lstStyle/>
          <a:p>
            <a:r>
              <a:rPr kumimoji="1" lang="en-US" altLang="ja-JP"/>
              <a:t>Click to edit Master title style</a:t>
            </a:r>
            <a:endParaRPr kumimoji="1" lang="ja-JP" altLang="en-US"/>
          </a:p>
        </p:txBody>
      </p:sp>
      <p:sp>
        <p:nvSpPr>
          <p:cNvPr id="6" name="Text Placeholder 11">
            <a:extLst>
              <a:ext uri="{FF2B5EF4-FFF2-40B4-BE49-F238E27FC236}">
                <a16:creationId xmlns:a16="http://schemas.microsoft.com/office/drawing/2014/main" id="{31506D5C-4D3E-A086-DC89-19DF950E61F7}"/>
              </a:ext>
            </a:extLst>
          </p:cNvPr>
          <p:cNvSpPr>
            <a:spLocks noGrp="1"/>
          </p:cNvSpPr>
          <p:nvPr>
            <p:ph type="body" sz="quarter" idx="10" hasCustomPrompt="1"/>
          </p:nvPr>
        </p:nvSpPr>
        <p:spPr>
          <a:xfrm>
            <a:off x="285732" y="919453"/>
            <a:ext cx="8570932" cy="2534027"/>
          </a:xfrm>
          <a:prstGeom prst="rect">
            <a:avLst/>
          </a:prstGeom>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stStyle>
          <a:p>
            <a:pPr lvl="0"/>
            <a:r>
              <a:rPr lang="en-US" dirty="0"/>
              <a:t>Click to edit text styles</a:t>
            </a:r>
          </a:p>
          <a:p>
            <a:pPr marL="563563" marR="0" lvl="1" indent="-220663"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Fujitsu Infinity Pro"/>
                <a:ea typeface="+mn-ea"/>
                <a:cs typeface="+mn-cs"/>
              </a:rPr>
              <a:t>Second level</a:t>
            </a:r>
          </a:p>
          <a:p>
            <a:pPr marL="873125" marR="0" lvl="2" indent="-187325"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Fujitsu Infinity Pro"/>
                <a:ea typeface="+mn-ea"/>
                <a:cs typeface="+mn-cs"/>
              </a:rPr>
              <a:t>Third level</a:t>
            </a:r>
          </a:p>
          <a:p>
            <a:pPr marL="1200150" marR="0" lvl="3" indent="-171450" algn="l" defTabSz="685800" rtl="0" eaLnBrk="1" fontAlgn="auto" latinLnBrk="0" hangingPunct="1">
              <a:lnSpc>
                <a:spcPct val="100000"/>
              </a:lnSpc>
              <a:spcBef>
                <a:spcPts val="0"/>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Fourth level</a:t>
            </a:r>
          </a:p>
          <a:p>
            <a:pPr marL="1543050" marR="0" lvl="4"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Fifth level</a:t>
            </a:r>
          </a:p>
          <a:p>
            <a:pPr marL="1885950" marR="0" lvl="5"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Sixth level</a:t>
            </a:r>
          </a:p>
          <a:p>
            <a:pPr marL="2228850" marR="0" lvl="6"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Seventh level </a:t>
            </a:r>
          </a:p>
          <a:p>
            <a:pPr marL="2571750" marR="0" lvl="7"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Eighth level</a:t>
            </a:r>
          </a:p>
          <a:p>
            <a:pPr marL="2914650" marR="0" lvl="8" indent="-171450" algn="l" defTabSz="685800" rtl="0" eaLnBrk="1" fontAlgn="auto" latinLnBrk="0" hangingPunct="1">
              <a:lnSpc>
                <a:spcPct val="90000"/>
              </a:lnSpc>
              <a:spcBef>
                <a:spcPts val="375"/>
              </a:spcBef>
              <a:spcAft>
                <a:spcPts val="0"/>
              </a:spcAft>
              <a:buClr>
                <a:srgbClr val="6D6E70"/>
              </a:buClr>
              <a:buSzPct val="120000"/>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Fujitsu Infinity Pro"/>
                <a:ea typeface="+mn-ea"/>
                <a:cs typeface="+mn-cs"/>
              </a:rPr>
              <a:t>Ninth level</a:t>
            </a:r>
            <a:endParaRPr lang="en-US" dirty="0"/>
          </a:p>
        </p:txBody>
      </p:sp>
      <p:pic>
        <p:nvPicPr>
          <p:cNvPr id="5" name="Graphic 4">
            <a:extLst>
              <a:ext uri="{FF2B5EF4-FFF2-40B4-BE49-F238E27FC236}">
                <a16:creationId xmlns:a16="http://schemas.microsoft.com/office/drawing/2014/main" id="{22135E10-90D1-FCE1-8671-CD3A7241AFC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3649917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ext 1-co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D54777-4D46-18DB-559B-EC0C53E1A3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pic>
        <p:nvPicPr>
          <p:cNvPr id="4" name="図 19">
            <a:extLst>
              <a:ext uri="{FF2B5EF4-FFF2-40B4-BE49-F238E27FC236}">
                <a16:creationId xmlns:a16="http://schemas.microsoft.com/office/drawing/2014/main" id="{84CD21E1-5B53-38B2-9C75-D03D1D7442D1}"/>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45000"/>
            <a:extLst>
              <a:ext uri="{BEBA8EAE-BF5A-486C-A8C5-ECC9F3942E4B}">
                <a14:imgProps xmlns:a14="http://schemas.microsoft.com/office/drawing/2010/main">
                  <a14:imgLayer r:embed="rId4">
                    <a14:imgEffect>
                      <a14:colorTemperature colorTemp="6600"/>
                    </a14:imgEffect>
                    <a14:imgEffect>
                      <a14:brightnessContrast bright="100000"/>
                    </a14:imgEffect>
                  </a14:imgLayer>
                </a14:imgProps>
              </a:ext>
              <a:ext uri="{28A0092B-C50C-407E-A947-70E740481C1C}">
                <a14:useLocalDpi xmlns:a14="http://schemas.microsoft.com/office/drawing/2010/main"/>
              </a:ext>
            </a:extLst>
          </a:blip>
          <a:srcRect/>
          <a:stretch/>
        </p:blipFill>
        <p:spPr bwMode="gray">
          <a:xfrm>
            <a:off x="742950" y="1661269"/>
            <a:ext cx="6219825" cy="3482226"/>
          </a:xfrm>
          <a:prstGeom prst="rect">
            <a:avLst/>
          </a:prstGeom>
        </p:spPr>
      </p:pic>
      <p:pic>
        <p:nvPicPr>
          <p:cNvPr id="5" name="Graphic 4">
            <a:extLst>
              <a:ext uri="{FF2B5EF4-FFF2-40B4-BE49-F238E27FC236}">
                <a16:creationId xmlns:a16="http://schemas.microsoft.com/office/drawing/2014/main" id="{59A24004-ED81-A04F-D927-B38F0E036F0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0990" y="41470"/>
            <a:ext cx="606023" cy="295080"/>
          </a:xfrm>
          <a:prstGeom prst="rect">
            <a:avLst/>
          </a:prstGeom>
        </p:spPr>
      </p:pic>
    </p:spTree>
    <p:extLst>
      <p:ext uri="{BB962C8B-B14F-4D97-AF65-F5344CB8AC3E}">
        <p14:creationId xmlns:p14="http://schemas.microsoft.com/office/powerpoint/2010/main" val="1710573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750"/>
                                        <p:tgtEl>
                                          <p:spTgt spid="4"/>
                                        </p:tgtEl>
                                      </p:cBhvr>
                                    </p:animEffect>
                                    <p:anim calcmode="lin" valueType="num">
                                      <p:cBhvr>
                                        <p:cTn id="8" dur="1750" fill="hold"/>
                                        <p:tgtEl>
                                          <p:spTgt spid="4"/>
                                        </p:tgtEl>
                                        <p:attrNameLst>
                                          <p:attrName>ppt_x</p:attrName>
                                        </p:attrNameLst>
                                      </p:cBhvr>
                                      <p:tavLst>
                                        <p:tav tm="0">
                                          <p:val>
                                            <p:strVal val="#ppt_x"/>
                                          </p:val>
                                        </p:tav>
                                        <p:tav tm="100000">
                                          <p:val>
                                            <p:strVal val="#ppt_x"/>
                                          </p:val>
                                        </p:tav>
                                      </p:tavLst>
                                    </p:anim>
                                    <p:anim calcmode="lin" valueType="num">
                                      <p:cBhvr>
                                        <p:cTn id="9" dur="1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Bullets 1-col">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05385CF-F31B-D3B9-2135-624EB53D82B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6B708435-D13B-BEF2-C1B9-AE82F0AA1C4B}"/>
              </a:ext>
            </a:extLst>
          </p:cNvPr>
          <p:cNvSpPr/>
          <p:nvPr userDrawn="1"/>
        </p:nvSpPr>
        <p:spPr>
          <a:xfrm>
            <a:off x="-1" y="0"/>
            <a:ext cx="5670469" cy="5143500"/>
          </a:xfrm>
          <a:prstGeom prst="rect">
            <a:avLst/>
          </a:prstGeom>
          <a:gradFill>
            <a:gsLst>
              <a:gs pos="55000">
                <a:schemeClr val="accent1">
                  <a:lumMod val="5000"/>
                  <a:lumOff val="95000"/>
                  <a:alpha val="26000"/>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3C869A5-1D31-C05D-0ADC-51C76358AB6B}"/>
              </a:ext>
            </a:extLst>
          </p:cNvPr>
          <p:cNvSpPr/>
          <p:nvPr userDrawn="1"/>
        </p:nvSpPr>
        <p:spPr>
          <a:xfrm>
            <a:off x="0" y="0"/>
            <a:ext cx="9144000" cy="1352550"/>
          </a:xfrm>
          <a:prstGeom prst="rect">
            <a:avLst/>
          </a:prstGeom>
          <a:gradFill>
            <a:gsLst>
              <a:gs pos="48000">
                <a:schemeClr val="tx1">
                  <a:alpha val="35000"/>
                </a:schemeClr>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0" y="151256"/>
            <a:ext cx="8077880" cy="430887"/>
          </a:xfrm>
        </p:spPr>
        <p:txBody>
          <a:bodyPr/>
          <a:lstStyle>
            <a:lvl1pPr>
              <a:defRPr>
                <a:solidFill>
                  <a:schemeClr val="bg1"/>
                </a:solidFill>
              </a:defRPr>
            </a:lvl1pPr>
          </a:lstStyle>
          <a:p>
            <a:r>
              <a:rPr kumimoji="1" lang="en-US" altLang="ja-JP"/>
              <a:t>Click to edit Master title style</a:t>
            </a:r>
            <a:endParaRPr kumimoji="1" lang="ja-JP" altLang="en-US"/>
          </a:p>
        </p:txBody>
      </p:sp>
      <p:pic>
        <p:nvPicPr>
          <p:cNvPr id="3" name="Graphic 2">
            <a:extLst>
              <a:ext uri="{FF2B5EF4-FFF2-40B4-BE49-F238E27FC236}">
                <a16:creationId xmlns:a16="http://schemas.microsoft.com/office/drawing/2014/main" id="{56881F51-64DE-103C-3321-41F97308589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p:spPr>
      </p:pic>
      <p:grpSp>
        <p:nvGrpSpPr>
          <p:cNvPr id="2" name="Group 1">
            <a:extLst>
              <a:ext uri="{FF2B5EF4-FFF2-40B4-BE49-F238E27FC236}">
                <a16:creationId xmlns:a16="http://schemas.microsoft.com/office/drawing/2014/main" id="{77CBBA84-2DF3-396B-8454-AD8E26812114}"/>
              </a:ext>
            </a:extLst>
          </p:cNvPr>
          <p:cNvGrpSpPr/>
          <p:nvPr userDrawn="1"/>
        </p:nvGrpSpPr>
        <p:grpSpPr>
          <a:xfrm>
            <a:off x="225664" y="1088022"/>
            <a:ext cx="4656429" cy="2188020"/>
            <a:chOff x="306577" y="1070610"/>
            <a:chExt cx="4968000" cy="1259531"/>
          </a:xfrm>
        </p:grpSpPr>
        <p:sp>
          <p:nvSpPr>
            <p:cNvPr id="20" name="Text Placeholder 2">
              <a:extLst>
                <a:ext uri="{FF2B5EF4-FFF2-40B4-BE49-F238E27FC236}">
                  <a16:creationId xmlns:a16="http://schemas.microsoft.com/office/drawing/2014/main" id="{B09DCBE9-0EA7-4D09-C2CA-B0359B451BE7}"/>
                </a:ext>
              </a:extLst>
            </p:cNvPr>
            <p:cNvSpPr txBox="1">
              <a:spLocks/>
            </p:cNvSpPr>
            <p:nvPr userDrawn="1"/>
          </p:nvSpPr>
          <p:spPr>
            <a:xfrm>
              <a:off x="306577" y="1070610"/>
              <a:ext cx="4968000" cy="1259531"/>
            </a:xfrm>
            <a:prstGeom prst="rect">
              <a:avLst/>
            </a:prstGeom>
            <a:solidFill>
              <a:schemeClr val="tx1">
                <a:alpha val="70000"/>
              </a:schemeClr>
            </a:solidFill>
            <a:ln w="12700">
              <a:noFill/>
            </a:ln>
          </p:spPr>
          <p:txBody>
            <a:bodyPr lIns="108000" tIns="0" rIns="180000" bIns="0" anchor="ctr" anchorCtr="0"/>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indent="0">
                <a:lnSpc>
                  <a:spcPct val="120000"/>
                </a:lnSpc>
                <a:buNone/>
              </a:pPr>
              <a:endParaRPr lang="en-US" sz="1900">
                <a:solidFill>
                  <a:schemeClr val="bg1"/>
                </a:solidFill>
              </a:endParaRPr>
            </a:p>
          </p:txBody>
        </p:sp>
        <p:sp>
          <p:nvSpPr>
            <p:cNvPr id="6" name="Text Placeholder 2">
              <a:extLst>
                <a:ext uri="{FF2B5EF4-FFF2-40B4-BE49-F238E27FC236}">
                  <a16:creationId xmlns:a16="http://schemas.microsoft.com/office/drawing/2014/main" id="{A35683EB-E042-B5EF-459B-A94609899E58}"/>
                </a:ext>
              </a:extLst>
            </p:cNvPr>
            <p:cNvSpPr txBox="1">
              <a:spLocks/>
            </p:cNvSpPr>
            <p:nvPr userDrawn="1"/>
          </p:nvSpPr>
          <p:spPr>
            <a:xfrm>
              <a:off x="505122" y="1181649"/>
              <a:ext cx="4570721" cy="1036167"/>
            </a:xfrm>
            <a:prstGeom prst="rect">
              <a:avLst/>
            </a:prstGeom>
            <a:noFill/>
            <a:ln w="12700">
              <a:solidFill>
                <a:schemeClr val="bg1"/>
              </a:solidFill>
            </a:ln>
          </p:spPr>
          <p:txBody>
            <a:bodyPr lIns="144000" tIns="0" rIns="180000" bIns="0" anchor="ctr" anchorCtr="0"/>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
                  <a:srgbClr val="FF8000"/>
                </a:buClr>
                <a:buSzPct val="120000"/>
                <a:buFont typeface="Arial" panose="020B0604020202020204" pitchFamily="34" charset="0"/>
                <a:buNone/>
                <a:tabLst/>
                <a:defRPr/>
              </a:pPr>
              <a:r>
                <a:rPr lang="en-AU" sz="1800">
                  <a:solidFill>
                    <a:schemeClr val="bg1"/>
                  </a:solidFill>
                </a:rPr>
                <a:t>This talk is about the </a:t>
              </a:r>
              <a:r>
                <a:rPr lang="en-US" sz="1800">
                  <a:solidFill>
                    <a:schemeClr val="bg1"/>
                  </a:solidFill>
                </a:rPr>
                <a:t>challenges that PostgreSQL support  engineers face on day-to-day basis to keep the business going, </a:t>
              </a:r>
              <a:r>
                <a:rPr lang="en-AU" sz="1800">
                  <a:solidFill>
                    <a:schemeClr val="bg1"/>
                  </a:solidFill>
                </a:rPr>
                <a:t>especially in the AI era </a:t>
              </a:r>
              <a:r>
                <a:rPr lang="en-US" sz="1800">
                  <a:solidFill>
                    <a:schemeClr val="bg1"/>
                  </a:solidFill>
                </a:rPr>
                <a:t>and why fundamentals matter</a:t>
              </a:r>
            </a:p>
          </p:txBody>
        </p:sp>
      </p:grpSp>
      <p:pic>
        <p:nvPicPr>
          <p:cNvPr id="11" name="Picture 10">
            <a:extLst>
              <a:ext uri="{FF2B5EF4-FFF2-40B4-BE49-F238E27FC236}">
                <a16:creationId xmlns:a16="http://schemas.microsoft.com/office/drawing/2014/main" id="{B4A88FB0-829E-2698-B323-BD7308A55DAE}"/>
              </a:ext>
            </a:extLst>
          </p:cNvPr>
          <p:cNvPicPr>
            <a:picLocks noChangeAspect="1"/>
          </p:cNvPicPr>
          <p:nvPr userDrawn="1"/>
        </p:nvPicPr>
        <p:blipFill>
          <a:blip r:embed="rId5" cstate="hqprint">
            <a:extLst>
              <a:ext uri="{28A0092B-C50C-407E-A947-70E740481C1C}">
                <a14:useLocalDpi xmlns:a14="http://schemas.microsoft.com/office/drawing/2010/main"/>
              </a:ext>
            </a:extLst>
          </a:blip>
          <a:srcRect/>
          <a:stretch>
            <a:fillRect/>
          </a:stretch>
        </p:blipFill>
        <p:spPr>
          <a:xfrm>
            <a:off x="4095713" y="1382189"/>
            <a:ext cx="4331043" cy="3726156"/>
          </a:xfrm>
          <a:prstGeom prst="rect">
            <a:avLst/>
          </a:prstGeom>
        </p:spPr>
      </p:pic>
    </p:spTree>
    <p:extLst>
      <p:ext uri="{BB962C8B-B14F-4D97-AF65-F5344CB8AC3E}">
        <p14:creationId xmlns:p14="http://schemas.microsoft.com/office/powerpoint/2010/main" val="24699173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66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016CCE-9C70-0728-4B26-30101E114FB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29"/>
            <a:ext cx="9144000" cy="5142641"/>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a:p>
        </p:txBody>
      </p:sp>
      <p:sp>
        <p:nvSpPr>
          <p:cNvPr id="2" name="Title 1"/>
          <p:cNvSpPr>
            <a:spLocks noGrp="1"/>
          </p:cNvSpPr>
          <p:nvPr userDrawn="1">
            <p:ph type="ctrTitle" hasCustomPrompt="1"/>
          </p:nvPr>
        </p:nvSpPr>
        <p:spPr>
          <a:xfrm>
            <a:off x="271444" y="2159847"/>
            <a:ext cx="6157292" cy="523220"/>
          </a:xfrm>
        </p:spPr>
        <p:txBody>
          <a:bodyPr anchor="b"/>
          <a:lstStyle>
            <a:lvl1pPr algn="l">
              <a:lnSpc>
                <a:spcPct val="100000"/>
              </a:lnSpc>
              <a:spcBef>
                <a:spcPts val="0"/>
              </a:spcBef>
              <a:spcAft>
                <a:spcPts val="600"/>
              </a:spcAft>
              <a:defRPr sz="3400">
                <a:solidFill>
                  <a:schemeClr val="tx1"/>
                </a:solidFill>
              </a:defRPr>
            </a:lvl1pPr>
          </a:lstStyle>
          <a:p>
            <a:r>
              <a:rPr lang="en-US"/>
              <a:t>Section title – option 1</a:t>
            </a:r>
          </a:p>
        </p:txBody>
      </p:sp>
      <p:sp>
        <p:nvSpPr>
          <p:cNvPr id="3" name="Subtitle 2"/>
          <p:cNvSpPr>
            <a:spLocks noGrp="1"/>
          </p:cNvSpPr>
          <p:nvPr userDrawn="1">
            <p:ph type="subTitle" idx="1" hasCustomPrompt="1"/>
          </p:nvPr>
        </p:nvSpPr>
        <p:spPr>
          <a:xfrm>
            <a:off x="287346" y="2876457"/>
            <a:ext cx="6141390" cy="276999"/>
          </a:xfrm>
          <a:prstGeom prst="rect">
            <a:avLst/>
          </a:prstGeom>
        </p:spPr>
        <p:txBody>
          <a:bodyPr wrap="square">
            <a:spAutoFit/>
          </a:bodyPr>
          <a:lstStyle>
            <a:lvl1pPr marL="0" indent="0" algn="l">
              <a:lnSpc>
                <a:spcPct val="100000"/>
              </a:lnSpc>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33120008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66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par>
                                <p:cTn id="11" presetID="42" presetClass="path" presetSubtype="0" accel="50000" decel="50000" fill="hold" nodeType="withEffect">
                                  <p:stCondLst>
                                    <p:cond delay="1000"/>
                                  </p:stCondLst>
                                  <p:childTnLst>
                                    <p:animMotion origin="layout" path="M 2.5E-6 0 L -0.10712 0 " pathEditMode="relative" rAng="0" ptsTypes="AA">
                                      <p:cBhvr>
                                        <p:cTn id="12" dur="1500" spd="-100000" fill="hold"/>
                                        <p:tgtEl>
                                          <p:spTgt spid="10"/>
                                        </p:tgtEl>
                                        <p:attrNameLst>
                                          <p:attrName>ppt_x</p:attrName>
                                          <p:attrName>ppt_y</p:attrName>
                                        </p:attrNameLst>
                                      </p:cBhvr>
                                      <p:rCtr x="-5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Section Divider">
    <p:spTree>
      <p:nvGrpSpPr>
        <p:cNvPr id="1" name=""/>
        <p:cNvGrpSpPr/>
        <p:nvPr/>
      </p:nvGrpSpPr>
      <p:grpSpPr>
        <a:xfrm>
          <a:off x="0" y="0"/>
          <a:ext cx="0" cy="0"/>
          <a:chOff x="0" y="0"/>
          <a:chExt cx="0" cy="0"/>
        </a:xfrm>
      </p:grpSpPr>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2"/>
            <a:stretch>
              <a:fillRect/>
            </a:stretch>
          </a:blipFill>
          <a:ln w="2076" cap="flat">
            <a:noFill/>
            <a:prstDash val="solid"/>
            <a:miter/>
          </a:ln>
        </p:spPr>
        <p:txBody>
          <a:bodyPr/>
          <a:lstStyle/>
          <a:p>
            <a:endParaRPr lang="en-US"/>
          </a:p>
        </p:txBody>
      </p:sp>
      <p:sp>
        <p:nvSpPr>
          <p:cNvPr id="2" name="Title 1"/>
          <p:cNvSpPr>
            <a:spLocks noGrp="1"/>
          </p:cNvSpPr>
          <p:nvPr userDrawn="1">
            <p:ph type="ctrTitle" hasCustomPrompt="1"/>
          </p:nvPr>
        </p:nvSpPr>
        <p:spPr>
          <a:xfrm>
            <a:off x="271444" y="2159847"/>
            <a:ext cx="6157292" cy="523220"/>
          </a:xfrm>
        </p:spPr>
        <p:txBody>
          <a:bodyPr anchor="b"/>
          <a:lstStyle>
            <a:lvl1pPr algn="l">
              <a:lnSpc>
                <a:spcPct val="100000"/>
              </a:lnSpc>
              <a:spcBef>
                <a:spcPts val="0"/>
              </a:spcBef>
              <a:spcAft>
                <a:spcPts val="600"/>
              </a:spcAft>
              <a:defRPr sz="3400">
                <a:solidFill>
                  <a:schemeClr val="tx1"/>
                </a:solidFill>
              </a:defRPr>
            </a:lvl1pPr>
          </a:lstStyle>
          <a:p>
            <a:r>
              <a:rPr lang="en-US"/>
              <a:t>Section title – option 1</a:t>
            </a:r>
          </a:p>
        </p:txBody>
      </p:sp>
      <p:sp>
        <p:nvSpPr>
          <p:cNvPr id="3" name="Subtitle 2"/>
          <p:cNvSpPr>
            <a:spLocks noGrp="1"/>
          </p:cNvSpPr>
          <p:nvPr userDrawn="1">
            <p:ph type="subTitle" idx="1" hasCustomPrompt="1"/>
          </p:nvPr>
        </p:nvSpPr>
        <p:spPr>
          <a:xfrm>
            <a:off x="287346" y="2876457"/>
            <a:ext cx="6141390" cy="276999"/>
          </a:xfrm>
          <a:prstGeom prst="rect">
            <a:avLst/>
          </a:prstGeom>
        </p:spPr>
        <p:txBody>
          <a:bodyPr wrap="square">
            <a:spAutoFit/>
          </a:bodyPr>
          <a:lstStyle>
            <a:lvl1pPr marL="0" indent="0" algn="l">
              <a:lnSpc>
                <a:spcPct val="100000"/>
              </a:lnSpc>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5005496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66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par>
                                <p:cTn id="11" presetID="42" presetClass="path" presetSubtype="0" accel="50000" decel="50000" fill="hold" nodeType="withEffect">
                                  <p:stCondLst>
                                    <p:cond delay="1000"/>
                                  </p:stCondLst>
                                  <p:childTnLst>
                                    <p:animMotion origin="layout" path="M 2.5E-6 0 L -0.10712 0 " pathEditMode="relative" rAng="0" ptsTypes="AA">
                                      <p:cBhvr>
                                        <p:cTn id="12" dur="1500" spd="-100000" fill="hold"/>
                                        <p:tgtEl>
                                          <p:spTgt spid="10"/>
                                        </p:tgtEl>
                                        <p:attrNameLst>
                                          <p:attrName>ppt_x</p:attrName>
                                          <p:attrName>ppt_y</p:attrName>
                                        </p:attrNameLst>
                                      </p:cBhvr>
                                      <p:rCtr x="-5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1FC9F-6F1C-0CEA-54AC-74854A548E9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flipH="1">
            <a:off x="71437" y="0"/>
            <a:ext cx="9072563" cy="5143500"/>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a:p>
        </p:txBody>
      </p:sp>
      <p:sp>
        <p:nvSpPr>
          <p:cNvPr id="2" name="Title 1"/>
          <p:cNvSpPr>
            <a:spLocks noGrp="1"/>
          </p:cNvSpPr>
          <p:nvPr userDrawn="1">
            <p:ph type="ctrTitle" hasCustomPrompt="1"/>
          </p:nvPr>
        </p:nvSpPr>
        <p:spPr>
          <a:xfrm>
            <a:off x="271444" y="2159847"/>
            <a:ext cx="6157292" cy="523220"/>
          </a:xfrm>
        </p:spPr>
        <p:txBody>
          <a:bodyPr anchor="b"/>
          <a:lstStyle>
            <a:lvl1pPr algn="l">
              <a:lnSpc>
                <a:spcPct val="100000"/>
              </a:lnSpc>
              <a:spcBef>
                <a:spcPts val="0"/>
              </a:spcBef>
              <a:spcAft>
                <a:spcPts val="600"/>
              </a:spcAft>
              <a:defRPr sz="3400">
                <a:solidFill>
                  <a:schemeClr val="tx1"/>
                </a:solidFill>
              </a:defRPr>
            </a:lvl1pPr>
          </a:lstStyle>
          <a:p>
            <a:r>
              <a:rPr lang="en-US"/>
              <a:t>Section title – option 1</a:t>
            </a:r>
          </a:p>
        </p:txBody>
      </p:sp>
      <p:sp>
        <p:nvSpPr>
          <p:cNvPr id="3" name="Subtitle 2"/>
          <p:cNvSpPr>
            <a:spLocks noGrp="1"/>
          </p:cNvSpPr>
          <p:nvPr userDrawn="1">
            <p:ph type="subTitle" idx="1" hasCustomPrompt="1"/>
          </p:nvPr>
        </p:nvSpPr>
        <p:spPr>
          <a:xfrm>
            <a:off x="287346" y="2876457"/>
            <a:ext cx="6141390" cy="276999"/>
          </a:xfrm>
          <a:prstGeom prst="rect">
            <a:avLst/>
          </a:prstGeom>
        </p:spPr>
        <p:txBody>
          <a:bodyPr wrap="square">
            <a:spAutoFit/>
          </a:bodyPr>
          <a:lstStyle>
            <a:lvl1pPr marL="0" indent="0" algn="l">
              <a:lnSpc>
                <a:spcPct val="100000"/>
              </a:lnSpc>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29200521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66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par>
                                <p:cTn id="11" presetID="42" presetClass="path" presetSubtype="0" accel="50000" decel="50000" fill="hold" nodeType="withEffect">
                                  <p:stCondLst>
                                    <p:cond delay="1000"/>
                                  </p:stCondLst>
                                  <p:childTnLst>
                                    <p:animMotion origin="layout" path="M 2.5E-6 0 L -0.10712 0 " pathEditMode="relative" rAng="0" ptsTypes="AA">
                                      <p:cBhvr>
                                        <p:cTn id="12" dur="1500" spd="-100000" fill="hold"/>
                                        <p:tgtEl>
                                          <p:spTgt spid="10"/>
                                        </p:tgtEl>
                                        <p:attrNameLst>
                                          <p:attrName>ppt_x</p:attrName>
                                          <p:attrName>ppt_y</p:attrName>
                                        </p:attrNameLst>
                                      </p:cBhvr>
                                      <p:rCtr x="-5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Section Divi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C4B4E-5F58-DA54-FF46-7D11480CB2F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0" name="Grate">
            <a:extLst>
              <a:ext uri="{FF2B5EF4-FFF2-40B4-BE49-F238E27FC236}">
                <a16:creationId xmlns:a16="http://schemas.microsoft.com/office/drawing/2014/main" id="{8D608C3E-82F3-1C9A-FE86-84E68AA19B2F}"/>
              </a:ext>
            </a:extLst>
          </p:cNvPr>
          <p:cNvGrpSpPr/>
          <p:nvPr userDrawn="1"/>
        </p:nvGrpSpPr>
        <p:grpSpPr>
          <a:xfrm>
            <a:off x="4301836" y="0"/>
            <a:ext cx="856210" cy="5143500"/>
            <a:chOff x="4301836" y="0"/>
            <a:chExt cx="856210" cy="5143500"/>
          </a:xfrm>
        </p:grpSpPr>
        <p:sp>
          <p:nvSpPr>
            <p:cNvPr id="9" name="Rectangle 8">
              <a:extLst>
                <a:ext uri="{FF2B5EF4-FFF2-40B4-BE49-F238E27FC236}">
                  <a16:creationId xmlns:a16="http://schemas.microsoft.com/office/drawing/2014/main" id="{FA667F7F-8872-1255-2640-37A52CD8BC1B}"/>
                </a:ext>
              </a:extLst>
            </p:cNvPr>
            <p:cNvSpPr/>
            <p:nvPr/>
          </p:nvSpPr>
          <p:spPr>
            <a:xfrm>
              <a:off x="4301836" y="0"/>
              <a:ext cx="39485" cy="5143500"/>
            </a:xfrm>
            <a:prstGeom prst="rect">
              <a:avLst/>
            </a:prstGeom>
            <a:solidFill>
              <a:srgbClr val="FFCA00"/>
            </a:solidFill>
            <a:ln w="2076" cap="flat">
              <a:noFill/>
              <a:prstDash val="solid"/>
              <a:miter/>
            </a:ln>
            <a:effectLst/>
          </p:spPr>
          <p:txBody>
            <a:bodyPr/>
            <a:lstStyle/>
            <a:p>
              <a:endParaRPr lang="en-US"/>
            </a:p>
          </p:txBody>
        </p:sp>
        <p:sp>
          <p:nvSpPr>
            <p:cNvPr id="13" name="Rectangle 12">
              <a:extLst>
                <a:ext uri="{FF2B5EF4-FFF2-40B4-BE49-F238E27FC236}">
                  <a16:creationId xmlns:a16="http://schemas.microsoft.com/office/drawing/2014/main" id="{5593FEE5-4D94-9DB9-ED3C-A0A40932D38D}"/>
                </a:ext>
              </a:extLst>
            </p:cNvPr>
            <p:cNvSpPr/>
            <p:nvPr/>
          </p:nvSpPr>
          <p:spPr>
            <a:xfrm>
              <a:off x="4403667" y="0"/>
              <a:ext cx="39485" cy="5143500"/>
            </a:xfrm>
            <a:prstGeom prst="rect">
              <a:avLst/>
            </a:prstGeom>
            <a:solidFill>
              <a:srgbClr val="FFCA00"/>
            </a:solidFill>
            <a:ln w="2076" cap="flat">
              <a:noFill/>
              <a:prstDash val="solid"/>
              <a:miter/>
            </a:ln>
            <a:effectLst/>
          </p:spPr>
          <p:txBody>
            <a:bodyPr/>
            <a:lstStyle/>
            <a:p>
              <a:endParaRPr lang="en-US"/>
            </a:p>
          </p:txBody>
        </p:sp>
        <p:sp>
          <p:nvSpPr>
            <p:cNvPr id="16" name="Rectangle 15">
              <a:extLst>
                <a:ext uri="{FF2B5EF4-FFF2-40B4-BE49-F238E27FC236}">
                  <a16:creationId xmlns:a16="http://schemas.microsoft.com/office/drawing/2014/main" id="{BAAEB85A-275F-79C9-EEAE-CBA03C0974D2}"/>
                </a:ext>
              </a:extLst>
            </p:cNvPr>
            <p:cNvSpPr/>
            <p:nvPr/>
          </p:nvSpPr>
          <p:spPr>
            <a:xfrm>
              <a:off x="4505497" y="0"/>
              <a:ext cx="39485" cy="5143500"/>
            </a:xfrm>
            <a:prstGeom prst="rect">
              <a:avLst/>
            </a:prstGeom>
            <a:solidFill>
              <a:srgbClr val="FFCA00"/>
            </a:solidFill>
            <a:ln w="2076" cap="flat">
              <a:noFill/>
              <a:prstDash val="solid"/>
              <a:miter/>
            </a:ln>
            <a:effectLst/>
          </p:spPr>
          <p:txBody>
            <a:bodyPr/>
            <a:lstStyle/>
            <a:p>
              <a:endParaRPr lang="en-US"/>
            </a:p>
          </p:txBody>
        </p:sp>
        <p:sp>
          <p:nvSpPr>
            <p:cNvPr id="17" name="Rectangle 16">
              <a:extLst>
                <a:ext uri="{FF2B5EF4-FFF2-40B4-BE49-F238E27FC236}">
                  <a16:creationId xmlns:a16="http://schemas.microsoft.com/office/drawing/2014/main" id="{5E12F313-2805-5AF8-30D5-85C142EE1851}"/>
                </a:ext>
              </a:extLst>
            </p:cNvPr>
            <p:cNvSpPr/>
            <p:nvPr/>
          </p:nvSpPr>
          <p:spPr>
            <a:xfrm>
              <a:off x="4607328" y="0"/>
              <a:ext cx="39485" cy="5143500"/>
            </a:xfrm>
            <a:prstGeom prst="rect">
              <a:avLst/>
            </a:prstGeom>
            <a:solidFill>
              <a:srgbClr val="FFCA00"/>
            </a:solidFill>
            <a:ln w="2076" cap="flat">
              <a:noFill/>
              <a:prstDash val="solid"/>
              <a:miter/>
            </a:ln>
            <a:effectLst/>
          </p:spPr>
          <p:txBody>
            <a:bodyPr/>
            <a:lstStyle/>
            <a:p>
              <a:endParaRPr lang="en-US"/>
            </a:p>
          </p:txBody>
        </p:sp>
        <p:sp>
          <p:nvSpPr>
            <p:cNvPr id="18" name="Rectangle 17">
              <a:extLst>
                <a:ext uri="{FF2B5EF4-FFF2-40B4-BE49-F238E27FC236}">
                  <a16:creationId xmlns:a16="http://schemas.microsoft.com/office/drawing/2014/main" id="{18E40480-D404-BC0F-60A0-C53B11AC8D47}"/>
                </a:ext>
              </a:extLst>
            </p:cNvPr>
            <p:cNvSpPr/>
            <p:nvPr/>
          </p:nvSpPr>
          <p:spPr>
            <a:xfrm>
              <a:off x="4709159" y="0"/>
              <a:ext cx="41563" cy="5143500"/>
            </a:xfrm>
            <a:prstGeom prst="rect">
              <a:avLst/>
            </a:prstGeom>
            <a:solidFill>
              <a:srgbClr val="FFCA00"/>
            </a:solidFill>
            <a:ln w="2076" cap="flat">
              <a:noFill/>
              <a:prstDash val="solid"/>
              <a:miter/>
            </a:ln>
            <a:effectLst/>
          </p:spPr>
          <p:txBody>
            <a:bodyPr/>
            <a:lstStyle/>
            <a:p>
              <a:endParaRPr lang="en-US"/>
            </a:p>
          </p:txBody>
        </p:sp>
        <p:sp>
          <p:nvSpPr>
            <p:cNvPr id="19" name="Rectangle 18">
              <a:extLst>
                <a:ext uri="{FF2B5EF4-FFF2-40B4-BE49-F238E27FC236}">
                  <a16:creationId xmlns:a16="http://schemas.microsoft.com/office/drawing/2014/main" id="{433972D9-6A07-6AD3-6015-09240B295457}"/>
                </a:ext>
              </a:extLst>
            </p:cNvPr>
            <p:cNvSpPr/>
            <p:nvPr/>
          </p:nvSpPr>
          <p:spPr>
            <a:xfrm>
              <a:off x="4810990" y="0"/>
              <a:ext cx="41563" cy="5143500"/>
            </a:xfrm>
            <a:prstGeom prst="rect">
              <a:avLst/>
            </a:prstGeom>
            <a:solidFill>
              <a:srgbClr val="FFCA00"/>
            </a:solidFill>
            <a:ln w="2076" cap="flat">
              <a:noFill/>
              <a:prstDash val="solid"/>
              <a:miter/>
            </a:ln>
            <a:effectLst/>
          </p:spPr>
          <p:txBody>
            <a:bodyPr/>
            <a:lstStyle/>
            <a:p>
              <a:endParaRPr lang="en-US"/>
            </a:p>
          </p:txBody>
        </p:sp>
        <p:sp>
          <p:nvSpPr>
            <p:cNvPr id="20" name="Rectangle 19">
              <a:extLst>
                <a:ext uri="{FF2B5EF4-FFF2-40B4-BE49-F238E27FC236}">
                  <a16:creationId xmlns:a16="http://schemas.microsoft.com/office/drawing/2014/main" id="{6349F3AA-D3BD-C4F0-E55F-18DA233436F9}"/>
                </a:ext>
              </a:extLst>
            </p:cNvPr>
            <p:cNvSpPr/>
            <p:nvPr/>
          </p:nvSpPr>
          <p:spPr>
            <a:xfrm>
              <a:off x="4912821" y="0"/>
              <a:ext cx="41563" cy="5143500"/>
            </a:xfrm>
            <a:prstGeom prst="rect">
              <a:avLst/>
            </a:prstGeom>
            <a:solidFill>
              <a:srgbClr val="FFCA00"/>
            </a:solidFill>
            <a:ln w="2076" cap="flat">
              <a:noFill/>
              <a:prstDash val="solid"/>
              <a:miter/>
            </a:ln>
            <a:effectLst/>
          </p:spPr>
          <p:txBody>
            <a:bodyPr/>
            <a:lstStyle/>
            <a:p>
              <a:endParaRPr lang="en-US"/>
            </a:p>
          </p:txBody>
        </p:sp>
        <p:sp>
          <p:nvSpPr>
            <p:cNvPr id="21" name="Rectangle 20">
              <a:extLst>
                <a:ext uri="{FF2B5EF4-FFF2-40B4-BE49-F238E27FC236}">
                  <a16:creationId xmlns:a16="http://schemas.microsoft.com/office/drawing/2014/main" id="{8DBC7B5E-46C2-CF12-8FB2-09B99C19BC1D}"/>
                </a:ext>
              </a:extLst>
            </p:cNvPr>
            <p:cNvSpPr/>
            <p:nvPr/>
          </p:nvSpPr>
          <p:spPr>
            <a:xfrm rot="10800000" flipV="1">
              <a:off x="5014652" y="0"/>
              <a:ext cx="41563" cy="5143500"/>
            </a:xfrm>
            <a:prstGeom prst="rect">
              <a:avLst/>
            </a:prstGeom>
            <a:solidFill>
              <a:srgbClr val="FFCA00"/>
            </a:solidFill>
            <a:ln w="2076" cap="flat">
              <a:noFill/>
              <a:prstDash val="solid"/>
              <a:miter/>
            </a:ln>
            <a:effectLst/>
          </p:spPr>
          <p:txBody>
            <a:bodyPr/>
            <a:lstStyle/>
            <a:p>
              <a:endParaRPr lang="en-US"/>
            </a:p>
          </p:txBody>
        </p:sp>
        <p:sp>
          <p:nvSpPr>
            <p:cNvPr id="22" name="Rectangle 21">
              <a:extLst>
                <a:ext uri="{FF2B5EF4-FFF2-40B4-BE49-F238E27FC236}">
                  <a16:creationId xmlns:a16="http://schemas.microsoft.com/office/drawing/2014/main" id="{B26B253F-F13A-8973-DBA9-0B343B1B7F5C}"/>
                </a:ext>
              </a:extLst>
            </p:cNvPr>
            <p:cNvSpPr/>
            <p:nvPr/>
          </p:nvSpPr>
          <p:spPr>
            <a:xfrm>
              <a:off x="5116483" y="0"/>
              <a:ext cx="41563" cy="5143500"/>
            </a:xfrm>
            <a:prstGeom prst="rect">
              <a:avLst/>
            </a:prstGeom>
            <a:solidFill>
              <a:srgbClr val="FFCA00"/>
            </a:solidFill>
            <a:ln w="2076" cap="flat">
              <a:noFill/>
              <a:prstDash val="solid"/>
              <a:miter/>
            </a:ln>
            <a:effectLst/>
          </p:spPr>
          <p:txBody>
            <a:bodyPr/>
            <a:lstStyle/>
            <a:p>
              <a:endParaRPr lang="en-US"/>
            </a:p>
          </p:txBody>
        </p:sp>
      </p:grpSp>
      <p:sp>
        <p:nvSpPr>
          <p:cNvPr id="8" name="Biombo">
            <a:extLst>
              <a:ext uri="{FF2B5EF4-FFF2-40B4-BE49-F238E27FC236}">
                <a16:creationId xmlns:a16="http://schemas.microsoft.com/office/drawing/2014/main" id="{57A12279-7199-E308-DB33-C137D8C254C5}"/>
              </a:ext>
            </a:extLst>
          </p:cNvPr>
          <p:cNvSpPr/>
          <p:nvPr/>
        </p:nvSpPr>
        <p:spPr>
          <a:xfrm>
            <a:off x="0" y="0"/>
            <a:ext cx="4239490" cy="5143500"/>
          </a:xfrm>
          <a:prstGeom prst="rect">
            <a:avLst/>
          </a:prstGeom>
          <a:blipFill>
            <a:blip r:embed="rId3"/>
            <a:stretch>
              <a:fillRect/>
            </a:stretch>
          </a:blipFill>
          <a:ln w="2076" cap="flat">
            <a:noFill/>
            <a:prstDash val="solid"/>
            <a:miter/>
          </a:ln>
        </p:spPr>
        <p:txBody>
          <a:bodyPr/>
          <a:lstStyle/>
          <a:p>
            <a:endParaRPr lang="en-US"/>
          </a:p>
        </p:txBody>
      </p:sp>
      <p:sp>
        <p:nvSpPr>
          <p:cNvPr id="2" name="Title 1"/>
          <p:cNvSpPr>
            <a:spLocks noGrp="1"/>
          </p:cNvSpPr>
          <p:nvPr userDrawn="1">
            <p:ph type="ctrTitle" hasCustomPrompt="1"/>
          </p:nvPr>
        </p:nvSpPr>
        <p:spPr>
          <a:xfrm>
            <a:off x="271444" y="2159847"/>
            <a:ext cx="6157292" cy="523220"/>
          </a:xfrm>
        </p:spPr>
        <p:txBody>
          <a:bodyPr anchor="b"/>
          <a:lstStyle>
            <a:lvl1pPr algn="l">
              <a:lnSpc>
                <a:spcPct val="100000"/>
              </a:lnSpc>
              <a:spcBef>
                <a:spcPts val="0"/>
              </a:spcBef>
              <a:spcAft>
                <a:spcPts val="600"/>
              </a:spcAft>
              <a:defRPr sz="3400">
                <a:solidFill>
                  <a:schemeClr val="tx1"/>
                </a:solidFill>
              </a:defRPr>
            </a:lvl1pPr>
          </a:lstStyle>
          <a:p>
            <a:r>
              <a:rPr lang="en-US"/>
              <a:t>Section title – option 1</a:t>
            </a:r>
          </a:p>
        </p:txBody>
      </p:sp>
      <p:sp>
        <p:nvSpPr>
          <p:cNvPr id="3" name="Subtitle 2"/>
          <p:cNvSpPr>
            <a:spLocks noGrp="1"/>
          </p:cNvSpPr>
          <p:nvPr userDrawn="1">
            <p:ph type="subTitle" idx="1" hasCustomPrompt="1"/>
          </p:nvPr>
        </p:nvSpPr>
        <p:spPr>
          <a:xfrm>
            <a:off x="287346" y="2876457"/>
            <a:ext cx="6141390" cy="276999"/>
          </a:xfrm>
          <a:prstGeom prst="rect">
            <a:avLst/>
          </a:prstGeom>
        </p:spPr>
        <p:txBody>
          <a:bodyPr wrap="square">
            <a:spAutoFit/>
          </a:bodyPr>
          <a:lstStyle>
            <a:lvl1pPr marL="0" indent="0" algn="l">
              <a:lnSpc>
                <a:spcPct val="100000"/>
              </a:lnSpc>
              <a:spcBef>
                <a:spcPts val="0"/>
              </a:spcBef>
              <a:spcAft>
                <a:spcPts val="600"/>
              </a:spcAft>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Subheadline and description</a:t>
            </a:r>
          </a:p>
        </p:txBody>
      </p:sp>
      <p:pic>
        <p:nvPicPr>
          <p:cNvPr id="23" name="Graphic 22">
            <a:extLst>
              <a:ext uri="{FF2B5EF4-FFF2-40B4-BE49-F238E27FC236}">
                <a16:creationId xmlns:a16="http://schemas.microsoft.com/office/drawing/2014/main" id="{DEC10F4D-0AE1-1840-1F08-7C7B37703E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3043999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266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0"/>
                                        </p:tgtEl>
                                        <p:attrNameLst>
                                          <p:attrName>style.visibility</p:attrName>
                                        </p:attrNameLst>
                                      </p:cBhvr>
                                      <p:to>
                                        <p:strVal val="visible"/>
                                      </p:to>
                                    </p:set>
                                  </p:childTnLst>
                                </p:cTn>
                              </p:par>
                              <p:par>
                                <p:cTn id="11" presetID="42" presetClass="path" presetSubtype="0" accel="50000" decel="50000" fill="hold" nodeType="withEffect">
                                  <p:stCondLst>
                                    <p:cond delay="1000"/>
                                  </p:stCondLst>
                                  <p:childTnLst>
                                    <p:animMotion origin="layout" path="M 2.5E-6 0 L -0.10712 0 " pathEditMode="relative" rAng="0" ptsTypes="AA">
                                      <p:cBhvr>
                                        <p:cTn id="12" dur="1500" spd="-100000" fill="hold"/>
                                        <p:tgtEl>
                                          <p:spTgt spid="10"/>
                                        </p:tgtEl>
                                        <p:attrNameLst>
                                          <p:attrName>ppt_x</p:attrName>
                                          <p:attrName>ppt_y</p:attrName>
                                        </p:attrNameLst>
                                      </p:cBhvr>
                                      <p:rCtr x="-536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Bullets 1-col">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83A866-DAC1-AA92-0AA6-780E497CED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 y="0"/>
            <a:ext cx="9143999" cy="712800"/>
          </a:xfrm>
          <a:prstGeom prst="rect">
            <a:avLst/>
          </a:prstGeom>
        </p:spPr>
      </p:pic>
      <p:sp>
        <p:nvSpPr>
          <p:cNvPr id="4" name="タイトル 3">
            <a:extLst>
              <a:ext uri="{FF2B5EF4-FFF2-40B4-BE49-F238E27FC236}">
                <a16:creationId xmlns:a16="http://schemas.microsoft.com/office/drawing/2014/main" id="{A7DBA0AF-DD85-38E4-141E-8DBCBA76632A}"/>
              </a:ext>
            </a:extLst>
          </p:cNvPr>
          <p:cNvSpPr>
            <a:spLocks noGrp="1"/>
          </p:cNvSpPr>
          <p:nvPr>
            <p:ph type="title" hasCustomPrompt="1"/>
          </p:nvPr>
        </p:nvSpPr>
        <p:spPr>
          <a:xfrm>
            <a:off x="277200" y="151256"/>
            <a:ext cx="8077880" cy="430887"/>
          </a:xfrm>
        </p:spPr>
        <p:txBody>
          <a:bodyPr/>
          <a:lstStyle/>
          <a:p>
            <a:r>
              <a:rPr kumimoji="1" lang="en-US" altLang="ja-JP"/>
              <a:t>Click to edit Master title style</a:t>
            </a:r>
            <a:endParaRPr kumimoji="1" lang="ja-JP" altLang="en-US"/>
          </a:p>
        </p:txBody>
      </p:sp>
      <p:pic>
        <p:nvPicPr>
          <p:cNvPr id="5" name="Graphic 4">
            <a:extLst>
              <a:ext uri="{FF2B5EF4-FFF2-40B4-BE49-F238E27FC236}">
                <a16:creationId xmlns:a16="http://schemas.microsoft.com/office/drawing/2014/main" id="{70A6D2D5-B961-336D-4685-26E2A46D18B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p:spPr>
      </p:pic>
      <p:sp>
        <p:nvSpPr>
          <p:cNvPr id="2" name="Rectangle 1">
            <a:extLst>
              <a:ext uri="{FF2B5EF4-FFF2-40B4-BE49-F238E27FC236}">
                <a16:creationId xmlns:a16="http://schemas.microsoft.com/office/drawing/2014/main" id="{F5545C25-F16A-3A75-C8FF-16848581640F}"/>
              </a:ext>
            </a:extLst>
          </p:cNvPr>
          <p:cNvSpPr/>
          <p:nvPr userDrawn="1"/>
        </p:nvSpPr>
        <p:spPr>
          <a:xfrm>
            <a:off x="1" y="4898936"/>
            <a:ext cx="9144000" cy="2445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273112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ullets 1-col">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E3D05E6-44A2-C2B0-41B0-305CD4EF61F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1"/>
          <a:stretch>
            <a:fillRect/>
          </a:stretch>
        </p:blipFill>
        <p:spPr>
          <a:xfrm>
            <a:off x="0" y="0"/>
            <a:ext cx="9144000" cy="5143500"/>
          </a:xfrm>
          <a:prstGeom prst="rect">
            <a:avLst/>
          </a:prstGeom>
        </p:spPr>
      </p:pic>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0" y="151256"/>
            <a:ext cx="8077880" cy="430887"/>
          </a:xfrm>
        </p:spPr>
        <p:txBody>
          <a:bodyPr/>
          <a:lstStyle>
            <a:lvl1pPr>
              <a:defRPr>
                <a:solidFill>
                  <a:schemeClr val="bg1"/>
                </a:solidFill>
              </a:defRPr>
            </a:lvl1pPr>
          </a:lstStyle>
          <a:p>
            <a:r>
              <a:rPr kumimoji="1" lang="en-US" altLang="ja-JP"/>
              <a:t>Click to edit Master title style</a:t>
            </a:r>
            <a:endParaRPr kumimoji="1" lang="ja-JP" altLang="en-US"/>
          </a:p>
        </p:txBody>
      </p:sp>
      <p:pic>
        <p:nvPicPr>
          <p:cNvPr id="3" name="Graphic 2">
            <a:extLst>
              <a:ext uri="{FF2B5EF4-FFF2-40B4-BE49-F238E27FC236}">
                <a16:creationId xmlns:a16="http://schemas.microsoft.com/office/drawing/2014/main" id="{56881F51-64DE-103C-3321-41F97308589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5326483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Bullets 1-co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31EEE4-F612-40B6-2471-98BFFDD470DB}"/>
              </a:ext>
            </a:extLst>
          </p:cNvPr>
          <p:cNvSpPr/>
          <p:nvPr userDrawn="1"/>
        </p:nvSpPr>
        <p:spPr>
          <a:xfrm>
            <a:off x="1" y="0"/>
            <a:ext cx="9144000" cy="79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タイトル 3">
            <a:extLst>
              <a:ext uri="{FF2B5EF4-FFF2-40B4-BE49-F238E27FC236}">
                <a16:creationId xmlns:a16="http://schemas.microsoft.com/office/drawing/2014/main" id="{A7DBA0AF-DD85-38E4-141E-8DBCBA76632A}"/>
              </a:ext>
            </a:extLst>
          </p:cNvPr>
          <p:cNvSpPr>
            <a:spLocks noGrp="1"/>
          </p:cNvSpPr>
          <p:nvPr>
            <p:ph type="title"/>
          </p:nvPr>
        </p:nvSpPr>
        <p:spPr>
          <a:xfrm>
            <a:off x="277200" y="151256"/>
            <a:ext cx="8077880" cy="430887"/>
          </a:xfrm>
        </p:spPr>
        <p:txBody>
          <a:bodyPr/>
          <a:lstStyle>
            <a:lvl1pPr>
              <a:defRPr>
                <a:solidFill>
                  <a:schemeClr val="tx1"/>
                </a:solidFill>
              </a:defRPr>
            </a:lvl1pPr>
          </a:lstStyle>
          <a:p>
            <a:r>
              <a:rPr kumimoji="1" lang="en-US" altLang="ja-JP"/>
              <a:t>Click to edit Master title style</a:t>
            </a:r>
            <a:endParaRPr kumimoji="1" lang="ja-JP" altLang="en-US"/>
          </a:p>
        </p:txBody>
      </p:sp>
      <p:pic>
        <p:nvPicPr>
          <p:cNvPr id="3" name="Graphic 2">
            <a:extLst>
              <a:ext uri="{FF2B5EF4-FFF2-40B4-BE49-F238E27FC236}">
                <a16:creationId xmlns:a16="http://schemas.microsoft.com/office/drawing/2014/main" id="{56881F51-64DE-103C-3321-41F9730858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226789205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7445F5-2AB6-42F6-8A8D-910028CCE7A2}"/>
              </a:ext>
              <a:ext uri="{C183D7F6-B498-43B3-948B-1728B52AA6E4}">
                <adec:decorative xmlns:adec="http://schemas.microsoft.com/office/drawing/2017/decorative" val="1"/>
              </a:ext>
            </a:extLst>
          </p:cNvPr>
          <p:cNvPicPr>
            <a:picLocks noChangeAspect="1"/>
          </p:cNvPicPr>
          <p:nvPr userDrawn="1"/>
        </p:nvPicPr>
        <p:blipFill rotWithShape="1">
          <a:blip r:embed="rId17" cstate="hqprint">
            <a:extLst>
              <a:ext uri="{28A0092B-C50C-407E-A947-70E740481C1C}">
                <a14:useLocalDpi xmlns:a14="http://schemas.microsoft.com/office/drawing/2010/main"/>
              </a:ext>
            </a:extLst>
          </a:blip>
          <a:srcRect/>
          <a:stretch/>
        </p:blipFill>
        <p:spPr bwMode="gray">
          <a:xfrm>
            <a:off x="0" y="0"/>
            <a:ext cx="9144000" cy="712387"/>
          </a:xfrm>
          <a:prstGeom prst="rect">
            <a:avLst/>
          </a:prstGeom>
        </p:spPr>
      </p:pic>
      <p:sp>
        <p:nvSpPr>
          <p:cNvPr id="2" name="Title Placeholder 1"/>
          <p:cNvSpPr>
            <a:spLocks noGrp="1"/>
          </p:cNvSpPr>
          <p:nvPr>
            <p:ph type="title"/>
          </p:nvPr>
        </p:nvSpPr>
        <p:spPr bwMode="gray">
          <a:xfrm>
            <a:off x="277200" y="151256"/>
            <a:ext cx="7560365" cy="430887"/>
          </a:xfrm>
          <a:prstGeom prst="rect">
            <a:avLst/>
          </a:prstGeom>
        </p:spPr>
        <p:txBody>
          <a:bodyPr vert="horz" wrap="square" lIns="0" tIns="0" rIns="0" bIns="0" rtlCol="0" anchor="t" anchorCtr="0">
            <a:spAutoFit/>
          </a:bodyPr>
          <a:lstStyle/>
          <a:p>
            <a:r>
              <a:rPr lang="en-US"/>
              <a:t>Click to edit Master title style</a:t>
            </a:r>
          </a:p>
        </p:txBody>
      </p:sp>
      <p:sp>
        <p:nvSpPr>
          <p:cNvPr id="6" name="テキスト プレースホルダー 5">
            <a:extLst>
              <a:ext uri="{FF2B5EF4-FFF2-40B4-BE49-F238E27FC236}">
                <a16:creationId xmlns:a16="http://schemas.microsoft.com/office/drawing/2014/main" id="{406DB28D-017D-1968-F544-76230A13330B}"/>
              </a:ext>
            </a:extLst>
          </p:cNvPr>
          <p:cNvSpPr>
            <a:spLocks noGrp="1"/>
          </p:cNvSpPr>
          <p:nvPr>
            <p:ph type="body" idx="1"/>
          </p:nvPr>
        </p:nvSpPr>
        <p:spPr>
          <a:xfrm>
            <a:off x="277199" y="925200"/>
            <a:ext cx="8591270" cy="2534027"/>
          </a:xfrm>
          <a:prstGeom prst="rect">
            <a:avLst/>
          </a:prstGeom>
        </p:spPr>
        <p:txBody>
          <a:bodyPr vert="horz" wrap="square" lIns="0" tIns="0" rIns="0" bIns="0" rtlCol="0">
            <a:spAutoFit/>
          </a:bodyPr>
          <a:lstStyle/>
          <a:p>
            <a:pPr lvl="0"/>
            <a:r>
              <a:rPr kumimoji="1" lang="en-US" altLang="ja-JP"/>
              <a:t>Click to edit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p>
          <a:p>
            <a:pPr lvl="5"/>
            <a:r>
              <a:rPr kumimoji="1" lang="en-US" altLang="ja-JP"/>
              <a:t>Sixth level</a:t>
            </a:r>
          </a:p>
          <a:p>
            <a:pPr lvl="6"/>
            <a:r>
              <a:rPr kumimoji="1" lang="en-US" altLang="ja-JP"/>
              <a:t>Seventh level </a:t>
            </a:r>
          </a:p>
          <a:p>
            <a:pPr lvl="7"/>
            <a:r>
              <a:rPr kumimoji="1" lang="en-US" altLang="ja-JP"/>
              <a:t>Eighth level</a:t>
            </a:r>
          </a:p>
          <a:p>
            <a:pPr lvl="8"/>
            <a:r>
              <a:rPr kumimoji="1" lang="en-US" altLang="ja-JP"/>
              <a:t>Ninth level</a:t>
            </a:r>
          </a:p>
        </p:txBody>
      </p:sp>
      <p:pic>
        <p:nvPicPr>
          <p:cNvPr id="7" name="Graphic 6">
            <a:extLst>
              <a:ext uri="{FF2B5EF4-FFF2-40B4-BE49-F238E27FC236}">
                <a16:creationId xmlns:a16="http://schemas.microsoft.com/office/drawing/2014/main" id="{44D15660-9A7F-A331-450F-211A6E665142}"/>
              </a:ext>
            </a:extLst>
          </p:cNvPr>
          <p:cNvPicPr>
            <a:picLocks noChangeAspect="1"/>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8426756" y="177466"/>
            <a:ext cx="645569" cy="313941"/>
          </a:xfrm>
          <a:prstGeom prst="rect">
            <a:avLst/>
          </a:prstGeom>
        </p:spPr>
      </p:pic>
    </p:spTree>
    <p:extLst>
      <p:ext uri="{BB962C8B-B14F-4D97-AF65-F5344CB8AC3E}">
        <p14:creationId xmlns:p14="http://schemas.microsoft.com/office/powerpoint/2010/main" val="2435992547"/>
      </p:ext>
    </p:extLst>
  </p:cSld>
  <p:clrMap bg1="lt1" tx1="dk1" bg2="lt2" tx2="dk2" accent1="accent1" accent2="accent2" accent3="accent3" accent4="accent4" accent5="accent5" accent6="accent6" hlink="hlink" folHlink="folHlink"/>
  <p:sldLayoutIdLst>
    <p:sldLayoutId id="2147483778" r:id="rId1"/>
    <p:sldLayoutId id="2147483809" r:id="rId2"/>
    <p:sldLayoutId id="2147483788" r:id="rId3"/>
    <p:sldLayoutId id="2147483811" r:id="rId4"/>
    <p:sldLayoutId id="2147483812" r:id="rId5"/>
    <p:sldLayoutId id="2147483814" r:id="rId6"/>
    <p:sldLayoutId id="2147483801" r:id="rId7"/>
    <p:sldLayoutId id="2147483780" r:id="rId8"/>
    <p:sldLayoutId id="2147483817" r:id="rId9"/>
    <p:sldLayoutId id="2147483816" r:id="rId10"/>
    <p:sldLayoutId id="2147483813" r:id="rId11"/>
    <p:sldLayoutId id="2147483800" r:id="rId12"/>
    <p:sldLayoutId id="2147483799" r:id="rId13"/>
    <p:sldLayoutId id="2147483782" r:id="rId14"/>
    <p:sldLayoutId id="2147483808" r:id="rId15"/>
  </p:sldLayoutIdLst>
  <p:transition spd="slow">
    <p:fade/>
  </p:transition>
  <p:txStyles>
    <p:titleStyle>
      <a:lvl1pPr algn="l" defTabSz="685800" rtl="0" eaLnBrk="1" latinLnBrk="0" hangingPunct="1">
        <a:lnSpc>
          <a:spcPct val="100000"/>
        </a:lnSpc>
        <a:spcBef>
          <a:spcPts val="0"/>
        </a:spcBef>
        <a:buNone/>
        <a:defRPr sz="2800" b="1" kern="1200">
          <a:solidFill>
            <a:schemeClr val="tx1"/>
          </a:solidFill>
          <a:latin typeface="Fujitsu Infinity Pro" pitchFamily="2" charset="0"/>
          <a:ea typeface="+mj-ea"/>
          <a:cs typeface="+mj-cs"/>
        </a:defRPr>
      </a:lvl1pPr>
    </p:titleStyle>
    <p:body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1">
          <p15:clr>
            <a:srgbClr val="F26B43"/>
          </p15:clr>
        </p15:guide>
        <p15:guide id="4" pos="5576">
          <p15:clr>
            <a:srgbClr val="F26B43"/>
          </p15:clr>
        </p15:guide>
        <p15:guide id="5" orient="horz" pos="3059">
          <p15:clr>
            <a:srgbClr val="F26B43"/>
          </p15:clr>
        </p15:guide>
        <p15:guide id="6" orient="horz" pos="179">
          <p15:clr>
            <a:srgbClr val="F26B43"/>
          </p15:clr>
        </p15:guide>
        <p15:guide id="8" orient="horz" pos="5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3.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svg"/><Relationship Id="rId9" Type="http://schemas.openxmlformats.org/officeDocument/2006/relationships/image" Target="../media/image78.jpeg"/></Relationships>
</file>

<file path=ppt/slides/_rels/slide11.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8.svg"/></Relationships>
</file>

<file path=ppt/slides/_rels/slide1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image" Target="../media/image89.png"/><Relationship Id="rId7" Type="http://schemas.openxmlformats.org/officeDocument/2006/relationships/image" Target="../media/image92.svg"/><Relationship Id="rId12"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25.png"/><Relationship Id="rId10" Type="http://schemas.openxmlformats.org/officeDocument/2006/relationships/image" Target="../media/image95.png"/><Relationship Id="rId4" Type="http://schemas.openxmlformats.org/officeDocument/2006/relationships/image" Target="../media/image90.svg"/><Relationship Id="rId9" Type="http://schemas.openxmlformats.org/officeDocument/2006/relationships/image" Target="../media/image94.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6.jpeg"/><Relationship Id="rId5" Type="http://schemas.microsoft.com/office/2007/relationships/hdphoto" Target="../media/hdphoto2.wdp"/><Relationship Id="rId4" Type="http://schemas.openxmlformats.org/officeDocument/2006/relationships/image" Target="../media/image35.png"/><Relationship Id="rId9" Type="http://schemas.openxmlformats.org/officeDocument/2006/relationships/image" Target="../media/image39.svg"/></Relationships>
</file>

<file path=ppt/slides/_rels/slide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2.pn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0.svg"/></Relationships>
</file>

<file path=ppt/slides/_rels/slide9.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8FBE9-B0E5-78E0-F75C-30BC5DA7837E}"/>
              </a:ext>
            </a:extLst>
          </p:cNvPr>
          <p:cNvSpPr>
            <a:spLocks noGrp="1"/>
          </p:cNvSpPr>
          <p:nvPr>
            <p:ph type="ctrTitle"/>
          </p:nvPr>
        </p:nvSpPr>
        <p:spPr>
          <a:xfrm>
            <a:off x="271444" y="286597"/>
            <a:ext cx="4300556" cy="1632691"/>
          </a:xfrm>
        </p:spPr>
        <p:txBody>
          <a:bodyPr anchor="t" anchorCtr="0"/>
          <a:lstStyle/>
          <a:p>
            <a:pPr>
              <a:lnSpc>
                <a:spcPct val="130000"/>
              </a:lnSpc>
              <a:spcBef>
                <a:spcPts val="1800"/>
              </a:spcBef>
            </a:pPr>
            <a:r>
              <a:rPr lang="en-AU" sz="2800">
                <a:effectLst>
                  <a:outerShdw blurRad="50800" dist="38100" dir="2700000" algn="tl" rotWithShape="0">
                    <a:prstClr val="black">
                      <a:alpha val="29000"/>
                    </a:prstClr>
                  </a:outerShdw>
                </a:effectLst>
              </a:rPr>
              <a:t>PostgreSQL support in the age of AI:</a:t>
            </a:r>
            <a:br>
              <a:rPr lang="en-AU" sz="2800">
                <a:effectLst>
                  <a:outerShdw blurRad="50800" dist="38100" dir="2700000" algn="tl" rotWithShape="0">
                    <a:prstClr val="black">
                      <a:alpha val="29000"/>
                    </a:prstClr>
                  </a:outerShdw>
                </a:effectLst>
              </a:rPr>
            </a:br>
            <a:r>
              <a:rPr lang="en-AU" sz="2800">
                <a:effectLst>
                  <a:outerShdw blurRad="50800" dist="38100" dir="2700000" algn="tl" rotWithShape="0">
                    <a:prstClr val="black">
                      <a:alpha val="29000"/>
                    </a:prstClr>
                  </a:outerShdw>
                </a:effectLst>
              </a:rPr>
              <a:t>Don't forget the basics</a:t>
            </a:r>
            <a:endParaRPr lang="en-US" sz="2200" dirty="0">
              <a:effectLst>
                <a:outerShdw blurRad="50800" dist="38100" dir="2700000" algn="tl" rotWithShape="0">
                  <a:prstClr val="black">
                    <a:alpha val="29000"/>
                  </a:prstClr>
                </a:outerShdw>
              </a:effectLst>
            </a:endParaRPr>
          </a:p>
        </p:txBody>
      </p:sp>
      <p:sp>
        <p:nvSpPr>
          <p:cNvPr id="3" name="Subtitle 2">
            <a:extLst>
              <a:ext uri="{FF2B5EF4-FFF2-40B4-BE49-F238E27FC236}">
                <a16:creationId xmlns:a16="http://schemas.microsoft.com/office/drawing/2014/main" id="{8A992FFA-5030-8113-5D5D-5981B933D83F}"/>
              </a:ext>
            </a:extLst>
          </p:cNvPr>
          <p:cNvSpPr>
            <a:spLocks noGrp="1"/>
          </p:cNvSpPr>
          <p:nvPr>
            <p:ph type="subTitle" idx="1"/>
          </p:nvPr>
        </p:nvSpPr>
        <p:spPr>
          <a:xfrm>
            <a:off x="271444" y="4425536"/>
            <a:ext cx="3690293" cy="365998"/>
          </a:xfrm>
        </p:spPr>
        <p:txBody>
          <a:bodyPr/>
          <a:lstStyle/>
          <a:p>
            <a:pPr>
              <a:lnSpc>
                <a:spcPct val="130000"/>
              </a:lnSpc>
            </a:pPr>
            <a:r>
              <a:rPr lang="en-AU" sz="2000" b="1">
                <a:solidFill>
                  <a:schemeClr val="bg1"/>
                </a:solidFill>
              </a:rPr>
              <a:t>FOSSASIA 2026</a:t>
            </a:r>
          </a:p>
        </p:txBody>
      </p:sp>
      <p:pic>
        <p:nvPicPr>
          <p:cNvPr id="5" name="Picture 4">
            <a:extLst>
              <a:ext uri="{FF2B5EF4-FFF2-40B4-BE49-F238E27FC236}">
                <a16:creationId xmlns:a16="http://schemas.microsoft.com/office/drawing/2014/main" id="{68946379-A61B-18D7-F4A7-FA93072D4A6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1444" y="2695058"/>
            <a:ext cx="2948940" cy="1314805"/>
          </a:xfrm>
          <a:prstGeom prst="rect">
            <a:avLst/>
          </a:prstGeom>
        </p:spPr>
      </p:pic>
    </p:spTree>
    <p:extLst>
      <p:ext uri="{BB962C8B-B14F-4D97-AF65-F5344CB8AC3E}">
        <p14:creationId xmlns:p14="http://schemas.microsoft.com/office/powerpoint/2010/main" val="98745429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816F455-3626-A31C-FE12-1449A93A0644}"/>
              </a:ext>
            </a:extLst>
          </p:cNvPr>
          <p:cNvSpPr/>
          <p:nvPr/>
        </p:nvSpPr>
        <p:spPr>
          <a:xfrm>
            <a:off x="6795983" y="1356361"/>
            <a:ext cx="2157517" cy="3314700"/>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798400-2B4C-EF63-AC05-DC7AD4022CCC}"/>
              </a:ext>
            </a:extLst>
          </p:cNvPr>
          <p:cNvSpPr>
            <a:spLocks noGrp="1"/>
          </p:cNvSpPr>
          <p:nvPr>
            <p:ph type="title"/>
          </p:nvPr>
        </p:nvSpPr>
        <p:spPr>
          <a:xfrm>
            <a:off x="277200" y="151256"/>
            <a:ext cx="8077880" cy="861774"/>
          </a:xfrm>
        </p:spPr>
        <p:txBody>
          <a:bodyPr/>
          <a:lstStyle/>
          <a:p>
            <a:r>
              <a:rPr lang="en-AU"/>
              <a:t>The path forward:</a:t>
            </a:r>
            <a:br>
              <a:rPr lang="en-AU"/>
            </a:br>
            <a:r>
              <a:rPr lang="en-AU"/>
              <a:t>A unified open-source future</a:t>
            </a:r>
            <a:endParaRPr lang="en-US"/>
          </a:p>
        </p:txBody>
      </p:sp>
      <p:pic>
        <p:nvPicPr>
          <p:cNvPr id="5" name="Graphic 4">
            <a:extLst>
              <a:ext uri="{FF2B5EF4-FFF2-40B4-BE49-F238E27FC236}">
                <a16:creationId xmlns:a16="http://schemas.microsoft.com/office/drawing/2014/main" id="{97CCFADD-A4E1-2705-6AF5-752BEDCB77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7620" y="255270"/>
            <a:ext cx="651510" cy="651510"/>
          </a:xfrm>
          <a:prstGeom prst="rect">
            <a:avLst/>
          </a:prstGeom>
        </p:spPr>
      </p:pic>
      <p:cxnSp>
        <p:nvCxnSpPr>
          <p:cNvPr id="6" name="Straight Connector 5">
            <a:extLst>
              <a:ext uri="{FF2B5EF4-FFF2-40B4-BE49-F238E27FC236}">
                <a16:creationId xmlns:a16="http://schemas.microsoft.com/office/drawing/2014/main" id="{C25330E7-8136-F910-7FE8-3296E2B06F77}"/>
              </a:ext>
            </a:extLst>
          </p:cNvPr>
          <p:cNvCxnSpPr/>
          <p:nvPr/>
        </p:nvCxnSpPr>
        <p:spPr>
          <a:xfrm>
            <a:off x="2622607" y="1641096"/>
            <a:ext cx="0" cy="268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E99F380-E541-3C7A-D52F-BD1C40038D07}"/>
              </a:ext>
            </a:extLst>
          </p:cNvPr>
          <p:cNvCxnSpPr/>
          <p:nvPr/>
        </p:nvCxnSpPr>
        <p:spPr>
          <a:xfrm>
            <a:off x="4709295" y="1641096"/>
            <a:ext cx="0" cy="268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8CE6FE9-BE55-A42E-46B2-D4D25D81FAA4}"/>
              </a:ext>
            </a:extLst>
          </p:cNvPr>
          <p:cNvCxnSpPr/>
          <p:nvPr/>
        </p:nvCxnSpPr>
        <p:spPr>
          <a:xfrm>
            <a:off x="6795983" y="1641096"/>
            <a:ext cx="0" cy="268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D962EDE7-AC71-D875-5CD8-86E0C698FF4C}"/>
              </a:ext>
            </a:extLst>
          </p:cNvPr>
          <p:cNvGrpSpPr/>
          <p:nvPr/>
        </p:nvGrpSpPr>
        <p:grpSpPr>
          <a:xfrm>
            <a:off x="830332" y="1447109"/>
            <a:ext cx="1497863" cy="3296137"/>
            <a:chOff x="830332" y="1447109"/>
            <a:chExt cx="1497863" cy="3296137"/>
          </a:xfrm>
        </p:grpSpPr>
        <p:pic>
          <p:nvPicPr>
            <p:cNvPr id="10" name="Picture 9">
              <a:extLst>
                <a:ext uri="{FF2B5EF4-FFF2-40B4-BE49-F238E27FC236}">
                  <a16:creationId xmlns:a16="http://schemas.microsoft.com/office/drawing/2014/main" id="{AAF14CAB-1893-D043-1F06-DBAA691B96F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100396" y="1663463"/>
              <a:ext cx="974448" cy="974448"/>
            </a:xfrm>
            <a:prstGeom prst="ellipse">
              <a:avLst/>
            </a:prstGeom>
          </p:spPr>
        </p:pic>
        <p:sp>
          <p:nvSpPr>
            <p:cNvPr id="11" name="Google Shape;1212;p152">
              <a:extLst>
                <a:ext uri="{FF2B5EF4-FFF2-40B4-BE49-F238E27FC236}">
                  <a16:creationId xmlns:a16="http://schemas.microsoft.com/office/drawing/2014/main" id="{6BA62CC1-5A99-7E0D-6D6E-E06D99862436}"/>
                </a:ext>
              </a:extLst>
            </p:cNvPr>
            <p:cNvSpPr txBox="1"/>
            <p:nvPr/>
          </p:nvSpPr>
          <p:spPr>
            <a:xfrm>
              <a:off x="867620" y="2942655"/>
              <a:ext cx="1440000" cy="468000"/>
            </a:xfrm>
            <a:prstGeom prst="rect">
              <a:avLst/>
            </a:prstGeom>
            <a:noFill/>
            <a:ln>
              <a:noFill/>
            </a:ln>
          </p:spPr>
          <p:txBody>
            <a:bodyPr spcFirstLastPara="1" wrap="square" lIns="0" tIns="0" rIns="0" bIns="0" anchor="t" anchorCtr="0">
              <a:noAutofit/>
            </a:bodyPr>
            <a:lstStyle/>
            <a:p>
              <a:pPr algn="ctr">
                <a:lnSpc>
                  <a:spcPct val="110000"/>
                </a:lnSpc>
                <a:spcAft>
                  <a:spcPts val="1200"/>
                </a:spcAft>
                <a:buNone/>
                <a:tabLst>
                  <a:tab pos="182880" algn="l"/>
                </a:tabLst>
              </a:pPr>
              <a:r>
                <a:rPr lang="en-AU" sz="1300">
                  <a:solidFill>
                    <a:srgbClr val="000000"/>
                  </a:solidFill>
                  <a:latin typeface="Fujitsu Infinity Pro Bold" pitchFamily="2" charset="0"/>
                  <a:ea typeface="Arial" panose="020B0604020202020204" pitchFamily="34" charset="0"/>
                  <a:cs typeface="Arial" panose="020B0604020202020204" pitchFamily="34" charset="0"/>
                </a:rPr>
                <a:t>Bridge </a:t>
              </a:r>
              <a:br>
                <a:rPr lang="en-AU" sz="1300">
                  <a:solidFill>
                    <a:srgbClr val="000000"/>
                  </a:solidFill>
                  <a:latin typeface="Fujitsu Infinity Pro Bold" pitchFamily="2" charset="0"/>
                  <a:ea typeface="Arial" panose="020B0604020202020204" pitchFamily="34" charset="0"/>
                  <a:cs typeface="Arial" panose="020B0604020202020204" pitchFamily="34" charset="0"/>
                </a:rPr>
              </a:br>
              <a:r>
                <a:rPr lang="en-AU" sz="1300">
                  <a:solidFill>
                    <a:srgbClr val="000000"/>
                  </a:solidFill>
                  <a:latin typeface="Fujitsu Infinity Pro Bold" pitchFamily="2" charset="0"/>
                  <a:ea typeface="Arial" panose="020B0604020202020204" pitchFamily="34" charset="0"/>
                  <a:cs typeface="Arial" panose="020B0604020202020204" pitchFamily="34" charset="0"/>
                </a:rPr>
                <a:t>the gap</a:t>
              </a:r>
            </a:p>
          </p:txBody>
        </p:sp>
        <p:sp>
          <p:nvSpPr>
            <p:cNvPr id="12" name="Freeform: Shape 11">
              <a:extLst>
                <a:ext uri="{FF2B5EF4-FFF2-40B4-BE49-F238E27FC236}">
                  <a16:creationId xmlns:a16="http://schemas.microsoft.com/office/drawing/2014/main" id="{6CF07FF2-78C9-E2D3-EF8A-BD13C518E5BC}"/>
                </a:ext>
              </a:extLst>
            </p:cNvPr>
            <p:cNvSpPr>
              <a:spLocks noChangeAspect="1"/>
            </p:cNvSpPr>
            <p:nvPr/>
          </p:nvSpPr>
          <p:spPr>
            <a:xfrm>
              <a:off x="884042" y="1447109"/>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sp>
          <p:nvSpPr>
            <p:cNvPr id="13" name="TextBox 12">
              <a:extLst>
                <a:ext uri="{FF2B5EF4-FFF2-40B4-BE49-F238E27FC236}">
                  <a16:creationId xmlns:a16="http://schemas.microsoft.com/office/drawing/2014/main" id="{C8B05AAC-CD28-AAC3-7D61-0752995E95DC}"/>
                </a:ext>
              </a:extLst>
            </p:cNvPr>
            <p:cNvSpPr txBox="1"/>
            <p:nvPr/>
          </p:nvSpPr>
          <p:spPr>
            <a:xfrm>
              <a:off x="830332" y="3544005"/>
              <a:ext cx="1497863" cy="1199241"/>
            </a:xfrm>
            <a:prstGeom prst="rect">
              <a:avLst/>
            </a:prstGeom>
            <a:noFill/>
          </p:spPr>
          <p:txBody>
            <a:bodyPr wrap="square" lIns="0" tIns="0" rIns="0" bIns="0" rtlCol="0" anchor="t" anchorCtr="0">
              <a:noAutofit/>
            </a:bodyPr>
            <a:lstStyle/>
            <a:p>
              <a:pPr algn="ctr">
                <a:buSzPct val="120000"/>
              </a:pPr>
              <a:r>
                <a:rPr lang="en-AU" sz="1100"/>
                <a:t>Move from fragmented tools to an </a:t>
              </a:r>
              <a:r>
                <a:rPr lang="en-AU" sz="1100" i="1"/>
                <a:t>IDE-like</a:t>
              </a:r>
              <a:r>
                <a:rPr lang="en-AU" sz="1100"/>
                <a:t> experience for database operations as well</a:t>
              </a:r>
            </a:p>
          </p:txBody>
        </p:sp>
      </p:grpSp>
      <p:grpSp>
        <p:nvGrpSpPr>
          <p:cNvPr id="14" name="Group 13">
            <a:extLst>
              <a:ext uri="{FF2B5EF4-FFF2-40B4-BE49-F238E27FC236}">
                <a16:creationId xmlns:a16="http://schemas.microsoft.com/office/drawing/2014/main" id="{9FA0C410-9811-196D-C4FA-30ABB48D8746}"/>
              </a:ext>
            </a:extLst>
          </p:cNvPr>
          <p:cNvGrpSpPr/>
          <p:nvPr/>
        </p:nvGrpSpPr>
        <p:grpSpPr>
          <a:xfrm>
            <a:off x="2909530" y="1447109"/>
            <a:ext cx="1512842" cy="3296137"/>
            <a:chOff x="2909530" y="1447109"/>
            <a:chExt cx="1512842" cy="3296137"/>
          </a:xfrm>
        </p:grpSpPr>
        <p:pic>
          <p:nvPicPr>
            <p:cNvPr id="15" name="Picture 14">
              <a:extLst>
                <a:ext uri="{FF2B5EF4-FFF2-40B4-BE49-F238E27FC236}">
                  <a16:creationId xmlns:a16="http://schemas.microsoft.com/office/drawing/2014/main" id="{977686C4-3362-491B-6A58-4FF52942D790}"/>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928"/>
                      </a14:imgEffect>
                    </a14:imgLayer>
                  </a14:imgProps>
                </a:ext>
                <a:ext uri="{28A0092B-C50C-407E-A947-70E740481C1C}">
                  <a14:useLocalDpi xmlns:a14="http://schemas.microsoft.com/office/drawing/2010/main"/>
                </a:ext>
              </a:extLst>
            </a:blip>
            <a:srcRect/>
            <a:stretch/>
          </p:blipFill>
          <p:spPr>
            <a:xfrm flipH="1">
              <a:off x="3182458" y="1663463"/>
              <a:ext cx="974448" cy="974448"/>
            </a:xfrm>
            <a:prstGeom prst="ellipse">
              <a:avLst/>
            </a:prstGeom>
          </p:spPr>
        </p:pic>
        <p:sp>
          <p:nvSpPr>
            <p:cNvPr id="16" name="Freeform: Shape 15">
              <a:extLst>
                <a:ext uri="{FF2B5EF4-FFF2-40B4-BE49-F238E27FC236}">
                  <a16:creationId xmlns:a16="http://schemas.microsoft.com/office/drawing/2014/main" id="{310903D4-02CF-69C4-7F6D-E789A30D7C81}"/>
                </a:ext>
              </a:extLst>
            </p:cNvPr>
            <p:cNvSpPr>
              <a:spLocks noChangeAspect="1"/>
            </p:cNvSpPr>
            <p:nvPr/>
          </p:nvSpPr>
          <p:spPr>
            <a:xfrm>
              <a:off x="2966104" y="1447109"/>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sp>
          <p:nvSpPr>
            <p:cNvPr id="17" name="Google Shape;1212;p152">
              <a:extLst>
                <a:ext uri="{FF2B5EF4-FFF2-40B4-BE49-F238E27FC236}">
                  <a16:creationId xmlns:a16="http://schemas.microsoft.com/office/drawing/2014/main" id="{BA94058B-0AD8-A728-4B95-4833A65CDEA6}"/>
                </a:ext>
              </a:extLst>
            </p:cNvPr>
            <p:cNvSpPr txBox="1"/>
            <p:nvPr/>
          </p:nvSpPr>
          <p:spPr>
            <a:xfrm>
              <a:off x="2949682" y="2942655"/>
              <a:ext cx="1440000" cy="468000"/>
            </a:xfrm>
            <a:prstGeom prst="rect">
              <a:avLst/>
            </a:prstGeom>
            <a:noFill/>
            <a:ln>
              <a:noFill/>
            </a:ln>
          </p:spPr>
          <p:txBody>
            <a:bodyPr spcFirstLastPara="1" wrap="square" lIns="0" tIns="0" rIns="0" bIns="0" anchor="t" anchorCtr="0">
              <a:noAutofit/>
            </a:bodyPr>
            <a:lstStyle/>
            <a:p>
              <a:pPr algn="ctr">
                <a:lnSpc>
                  <a:spcPct val="110000"/>
                </a:lnSpc>
                <a:spcAft>
                  <a:spcPts val="1200"/>
                </a:spcAft>
                <a:buNone/>
                <a:tabLst>
                  <a:tab pos="182880" algn="l"/>
                </a:tabLst>
              </a:pPr>
              <a:r>
                <a:rPr lang="en-AU" sz="1300">
                  <a:solidFill>
                    <a:srgbClr val="000000"/>
                  </a:solidFill>
                  <a:latin typeface="Fujitsu Infinity Pro Bold" pitchFamily="2" charset="0"/>
                  <a:ea typeface="Arial" panose="020B0604020202020204" pitchFamily="34" charset="0"/>
                  <a:cs typeface="Arial" panose="020B0604020202020204" pitchFamily="34" charset="0"/>
                </a:rPr>
                <a:t>Stop the</a:t>
              </a:r>
              <a:br>
                <a:rPr lang="en-AU" sz="1300">
                  <a:solidFill>
                    <a:srgbClr val="000000"/>
                  </a:solidFill>
                  <a:latin typeface="Fujitsu Infinity Pro Bold" pitchFamily="2" charset="0"/>
                  <a:ea typeface="Arial" panose="020B0604020202020204" pitchFamily="34" charset="0"/>
                  <a:cs typeface="Arial" panose="020B0604020202020204" pitchFamily="34" charset="0"/>
                </a:rPr>
              </a:br>
              <a:r>
                <a:rPr lang="en-AU" sz="1300" i="1">
                  <a:solidFill>
                    <a:srgbClr val="000000"/>
                  </a:solidFill>
                  <a:latin typeface="Fujitsu Infinity Pro Bold" pitchFamily="2" charset="0"/>
                  <a:ea typeface="Arial" panose="020B0604020202020204" pitchFamily="34" charset="0"/>
                  <a:cs typeface="Arial" panose="020B0604020202020204" pitchFamily="34" charset="0"/>
                </a:rPr>
                <a:t>manual shuffle</a:t>
              </a:r>
            </a:p>
          </p:txBody>
        </p:sp>
        <p:sp>
          <p:nvSpPr>
            <p:cNvPr id="18" name="TextBox 17">
              <a:extLst>
                <a:ext uri="{FF2B5EF4-FFF2-40B4-BE49-F238E27FC236}">
                  <a16:creationId xmlns:a16="http://schemas.microsoft.com/office/drawing/2014/main" id="{F21389E7-187F-A863-21F1-1293AE1E35E3}"/>
                </a:ext>
              </a:extLst>
            </p:cNvPr>
            <p:cNvSpPr txBox="1"/>
            <p:nvPr/>
          </p:nvSpPr>
          <p:spPr>
            <a:xfrm>
              <a:off x="2909530" y="3544005"/>
              <a:ext cx="1512842" cy="1199241"/>
            </a:xfrm>
            <a:prstGeom prst="rect">
              <a:avLst/>
            </a:prstGeom>
            <a:noFill/>
          </p:spPr>
          <p:txBody>
            <a:bodyPr wrap="square" lIns="0" tIns="0" rIns="0" bIns="0" rtlCol="0" anchor="t" anchorCtr="0">
              <a:noAutofit/>
            </a:bodyPr>
            <a:lstStyle/>
            <a:p>
              <a:pPr algn="ctr">
                <a:buSzPct val="120000"/>
              </a:pPr>
              <a:r>
                <a:rPr lang="en-AU" sz="1100"/>
                <a:t>Let the tools handle the correlation so engineers can focus on the resolution</a:t>
              </a:r>
            </a:p>
          </p:txBody>
        </p:sp>
      </p:grpSp>
      <p:grpSp>
        <p:nvGrpSpPr>
          <p:cNvPr id="19" name="Group 18">
            <a:extLst>
              <a:ext uri="{FF2B5EF4-FFF2-40B4-BE49-F238E27FC236}">
                <a16:creationId xmlns:a16="http://schemas.microsoft.com/office/drawing/2014/main" id="{067B0ED4-D3B4-44D7-EE0E-45844E9270BB}"/>
              </a:ext>
            </a:extLst>
          </p:cNvPr>
          <p:cNvGrpSpPr/>
          <p:nvPr/>
        </p:nvGrpSpPr>
        <p:grpSpPr>
          <a:xfrm>
            <a:off x="4838800" y="1443104"/>
            <a:ext cx="1827679" cy="3300142"/>
            <a:chOff x="4838800" y="1443104"/>
            <a:chExt cx="1827679" cy="3300142"/>
          </a:xfrm>
        </p:grpSpPr>
        <p:pic>
          <p:nvPicPr>
            <p:cNvPr id="20" name="Picture 19">
              <a:extLst>
                <a:ext uri="{FF2B5EF4-FFF2-40B4-BE49-F238E27FC236}">
                  <a16:creationId xmlns:a16="http://schemas.microsoft.com/office/drawing/2014/main" id="{A287A9B4-6F81-038F-21B4-14AE93AB8E4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042"/>
            <a:stretch>
              <a:fillRect/>
            </a:stretch>
          </p:blipFill>
          <p:spPr>
            <a:xfrm>
              <a:off x="5259274" y="1652037"/>
              <a:ext cx="974448" cy="974448"/>
            </a:xfrm>
            <a:prstGeom prst="ellipse">
              <a:avLst/>
            </a:prstGeom>
          </p:spPr>
        </p:pic>
        <p:sp>
          <p:nvSpPr>
            <p:cNvPr id="21" name="Freeform: Shape 20">
              <a:extLst>
                <a:ext uri="{FF2B5EF4-FFF2-40B4-BE49-F238E27FC236}">
                  <a16:creationId xmlns:a16="http://schemas.microsoft.com/office/drawing/2014/main" id="{24349384-1FE2-2986-347A-38310C7F4B2D}"/>
                </a:ext>
              </a:extLst>
            </p:cNvPr>
            <p:cNvSpPr>
              <a:spLocks noChangeAspect="1"/>
            </p:cNvSpPr>
            <p:nvPr/>
          </p:nvSpPr>
          <p:spPr>
            <a:xfrm>
              <a:off x="5042920" y="1443104"/>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sp>
          <p:nvSpPr>
            <p:cNvPr id="22" name="Google Shape;1212;p152">
              <a:extLst>
                <a:ext uri="{FF2B5EF4-FFF2-40B4-BE49-F238E27FC236}">
                  <a16:creationId xmlns:a16="http://schemas.microsoft.com/office/drawing/2014/main" id="{C20B4BB8-1A5D-25C6-9BD7-5ACE4DB97BE9}"/>
                </a:ext>
              </a:extLst>
            </p:cNvPr>
            <p:cNvSpPr txBox="1"/>
            <p:nvPr/>
          </p:nvSpPr>
          <p:spPr>
            <a:xfrm>
              <a:off x="5026498" y="2942655"/>
              <a:ext cx="1440000" cy="468000"/>
            </a:xfrm>
            <a:prstGeom prst="rect">
              <a:avLst/>
            </a:prstGeom>
            <a:noFill/>
            <a:ln>
              <a:noFill/>
            </a:ln>
          </p:spPr>
          <p:txBody>
            <a:bodyPr spcFirstLastPara="1" wrap="square" lIns="0" tIns="0" rIns="0" bIns="0" anchor="t" anchorCtr="0">
              <a:noAutofit/>
            </a:bodyPr>
            <a:lstStyle/>
            <a:p>
              <a:pPr algn="ctr">
                <a:lnSpc>
                  <a:spcPct val="110000"/>
                </a:lnSpc>
                <a:spcAft>
                  <a:spcPts val="1200"/>
                </a:spcAft>
                <a:buNone/>
                <a:tabLst>
                  <a:tab pos="182880" algn="l"/>
                </a:tabLst>
              </a:pPr>
              <a:r>
                <a:rPr lang="en-AU" sz="1300">
                  <a:solidFill>
                    <a:srgbClr val="000000"/>
                  </a:solidFill>
                  <a:latin typeface="Fujitsu Infinity Pro Bold" pitchFamily="2" charset="0"/>
                  <a:ea typeface="Arial" panose="020B0604020202020204" pitchFamily="34" charset="0"/>
                  <a:cs typeface="Arial" panose="020B0604020202020204" pitchFamily="34" charset="0"/>
                </a:rPr>
                <a:t>Keep it</a:t>
              </a:r>
              <a:br>
                <a:rPr lang="en-AU" sz="1300">
                  <a:solidFill>
                    <a:srgbClr val="000000"/>
                  </a:solidFill>
                  <a:latin typeface="Fujitsu Infinity Pro Bold" pitchFamily="2" charset="0"/>
                  <a:ea typeface="Arial" panose="020B0604020202020204" pitchFamily="34" charset="0"/>
                  <a:cs typeface="Arial" panose="020B0604020202020204" pitchFamily="34" charset="0"/>
                </a:rPr>
              </a:br>
              <a:r>
                <a:rPr lang="en-AU" sz="1300">
                  <a:solidFill>
                    <a:srgbClr val="000000"/>
                  </a:solidFill>
                  <a:latin typeface="Fujitsu Infinity Pro Bold" pitchFamily="2" charset="0"/>
                  <a:ea typeface="Arial" panose="020B0604020202020204" pitchFamily="34" charset="0"/>
                  <a:cs typeface="Arial" panose="020B0604020202020204" pitchFamily="34" charset="0"/>
                </a:rPr>
                <a:t>open</a:t>
              </a:r>
            </a:p>
          </p:txBody>
        </p:sp>
        <p:sp>
          <p:nvSpPr>
            <p:cNvPr id="23" name="TextBox 22">
              <a:extLst>
                <a:ext uri="{FF2B5EF4-FFF2-40B4-BE49-F238E27FC236}">
                  <a16:creationId xmlns:a16="http://schemas.microsoft.com/office/drawing/2014/main" id="{C3CCCCC8-1E7D-E76A-4457-FCFC87846D3F}"/>
                </a:ext>
              </a:extLst>
            </p:cNvPr>
            <p:cNvSpPr txBox="1"/>
            <p:nvPr/>
          </p:nvSpPr>
          <p:spPr>
            <a:xfrm>
              <a:off x="4838800" y="3544005"/>
              <a:ext cx="1827679" cy="1199241"/>
            </a:xfrm>
            <a:prstGeom prst="rect">
              <a:avLst/>
            </a:prstGeom>
            <a:noFill/>
          </p:spPr>
          <p:txBody>
            <a:bodyPr wrap="square" lIns="0" tIns="0" rIns="0" bIns="0" rtlCol="0" anchor="t" anchorCtr="0">
              <a:noAutofit/>
            </a:bodyPr>
            <a:lstStyle/>
            <a:p>
              <a:pPr algn="ctr">
                <a:buSzPct val="120000"/>
              </a:pPr>
              <a:r>
                <a:rPr lang="en-AU" sz="1100"/>
                <a:t>Ensure that the </a:t>
              </a:r>
              <a:r>
                <a:rPr lang="en-AU" sz="1100" i="1"/>
                <a:t>Command Center</a:t>
              </a:r>
              <a:r>
                <a:rPr lang="en-AU" sz="1100"/>
                <a:t> for the world’s most advanced database stays as open and accessible as the engine itself</a:t>
              </a:r>
            </a:p>
          </p:txBody>
        </p:sp>
      </p:grpSp>
      <p:grpSp>
        <p:nvGrpSpPr>
          <p:cNvPr id="24" name="Group 23">
            <a:extLst>
              <a:ext uri="{FF2B5EF4-FFF2-40B4-BE49-F238E27FC236}">
                <a16:creationId xmlns:a16="http://schemas.microsoft.com/office/drawing/2014/main" id="{0F8796A6-F3B5-82BB-9A0F-394DCAF5FFB9}"/>
              </a:ext>
            </a:extLst>
          </p:cNvPr>
          <p:cNvGrpSpPr/>
          <p:nvPr/>
        </p:nvGrpSpPr>
        <p:grpSpPr>
          <a:xfrm>
            <a:off x="6943492" y="1447109"/>
            <a:ext cx="1791666" cy="3296137"/>
            <a:chOff x="6943492" y="1447109"/>
            <a:chExt cx="1791666" cy="3296137"/>
          </a:xfrm>
        </p:grpSpPr>
        <p:pic>
          <p:nvPicPr>
            <p:cNvPr id="25" name="Picture 24">
              <a:extLst>
                <a:ext uri="{FF2B5EF4-FFF2-40B4-BE49-F238E27FC236}">
                  <a16:creationId xmlns:a16="http://schemas.microsoft.com/office/drawing/2014/main" id="{F657897F-9771-E7A4-6F4E-CDB4186C79F5}"/>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326118" y="1659458"/>
              <a:ext cx="974448" cy="974448"/>
            </a:xfrm>
            <a:prstGeom prst="ellipse">
              <a:avLst/>
            </a:prstGeom>
          </p:spPr>
        </p:pic>
        <p:sp>
          <p:nvSpPr>
            <p:cNvPr id="26" name="Google Shape;1212;p152">
              <a:extLst>
                <a:ext uri="{FF2B5EF4-FFF2-40B4-BE49-F238E27FC236}">
                  <a16:creationId xmlns:a16="http://schemas.microsoft.com/office/drawing/2014/main" id="{DCA4C7E0-0F7B-CF65-67CA-5D1CF6E3ECB2}"/>
                </a:ext>
              </a:extLst>
            </p:cNvPr>
            <p:cNvSpPr txBox="1"/>
            <p:nvPr/>
          </p:nvSpPr>
          <p:spPr>
            <a:xfrm>
              <a:off x="7093342" y="2942655"/>
              <a:ext cx="1440000" cy="468000"/>
            </a:xfrm>
            <a:prstGeom prst="rect">
              <a:avLst/>
            </a:prstGeom>
            <a:noFill/>
            <a:ln>
              <a:noFill/>
            </a:ln>
          </p:spPr>
          <p:txBody>
            <a:bodyPr spcFirstLastPara="1" wrap="square" lIns="0" tIns="0" rIns="0" bIns="0" anchor="t" anchorCtr="0">
              <a:noAutofit/>
            </a:bodyPr>
            <a:lstStyle/>
            <a:p>
              <a:pPr algn="ctr">
                <a:lnSpc>
                  <a:spcPct val="110000"/>
                </a:lnSpc>
                <a:spcAft>
                  <a:spcPts val="1200"/>
                </a:spcAft>
                <a:buNone/>
                <a:tabLst>
                  <a:tab pos="182880" algn="l"/>
                </a:tabLst>
              </a:pPr>
              <a:r>
                <a:rPr lang="en-AU" sz="1300">
                  <a:solidFill>
                    <a:srgbClr val="000000"/>
                  </a:solidFill>
                  <a:latin typeface="Fujitsu Infinity Pro Bold" pitchFamily="2" charset="0"/>
                  <a:ea typeface="Arial" panose="020B0604020202020204" pitchFamily="34" charset="0"/>
                  <a:cs typeface="Arial" panose="020B0604020202020204" pitchFamily="34" charset="0"/>
                </a:rPr>
                <a:t>The</a:t>
              </a:r>
              <a:br>
                <a:rPr lang="en-AU" sz="1300">
                  <a:solidFill>
                    <a:srgbClr val="000000"/>
                  </a:solidFill>
                  <a:latin typeface="Fujitsu Infinity Pro Bold" pitchFamily="2" charset="0"/>
                  <a:ea typeface="Arial" panose="020B0604020202020204" pitchFamily="34" charset="0"/>
                  <a:cs typeface="Arial" panose="020B0604020202020204" pitchFamily="34" charset="0"/>
                </a:rPr>
              </a:br>
              <a:r>
                <a:rPr lang="en-AU" sz="1300">
                  <a:solidFill>
                    <a:srgbClr val="000000"/>
                  </a:solidFill>
                  <a:latin typeface="Fujitsu Infinity Pro Bold" pitchFamily="2" charset="0"/>
                  <a:ea typeface="Arial" panose="020B0604020202020204" pitchFamily="34" charset="0"/>
                  <a:cs typeface="Arial" panose="020B0604020202020204" pitchFamily="34" charset="0"/>
                </a:rPr>
                <a:t>goal</a:t>
              </a:r>
            </a:p>
          </p:txBody>
        </p:sp>
        <p:sp>
          <p:nvSpPr>
            <p:cNvPr id="27" name="Freeform: Shape 26">
              <a:extLst>
                <a:ext uri="{FF2B5EF4-FFF2-40B4-BE49-F238E27FC236}">
                  <a16:creationId xmlns:a16="http://schemas.microsoft.com/office/drawing/2014/main" id="{7964C884-31EE-B450-0EB2-CF3BFAD170F7}"/>
                </a:ext>
              </a:extLst>
            </p:cNvPr>
            <p:cNvSpPr>
              <a:spLocks noChangeAspect="1"/>
            </p:cNvSpPr>
            <p:nvPr/>
          </p:nvSpPr>
          <p:spPr>
            <a:xfrm>
              <a:off x="7109764" y="1447109"/>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sp>
          <p:nvSpPr>
            <p:cNvPr id="28" name="TextBox 27">
              <a:extLst>
                <a:ext uri="{FF2B5EF4-FFF2-40B4-BE49-F238E27FC236}">
                  <a16:creationId xmlns:a16="http://schemas.microsoft.com/office/drawing/2014/main" id="{EB9134A7-BE14-EE91-8FF3-3E9A04050F42}"/>
                </a:ext>
              </a:extLst>
            </p:cNvPr>
            <p:cNvSpPr txBox="1"/>
            <p:nvPr/>
          </p:nvSpPr>
          <p:spPr>
            <a:xfrm>
              <a:off x="6943492" y="3544005"/>
              <a:ext cx="1791666" cy="1199241"/>
            </a:xfrm>
            <a:prstGeom prst="rect">
              <a:avLst/>
            </a:prstGeom>
            <a:noFill/>
          </p:spPr>
          <p:txBody>
            <a:bodyPr wrap="square" lIns="0" tIns="0" rIns="0" bIns="0" rtlCol="0" anchor="t" anchorCtr="0">
              <a:noAutofit/>
            </a:bodyPr>
            <a:lstStyle/>
            <a:p>
              <a:pPr algn="ctr">
                <a:lnSpc>
                  <a:spcPct val="110000"/>
                </a:lnSpc>
                <a:buSzPct val="120000"/>
              </a:pPr>
              <a:r>
                <a:rPr lang="en-AU" sz="1100" b="1"/>
                <a:t>A 2026</a:t>
              </a:r>
              <a:br>
                <a:rPr lang="en-AU" sz="1100" b="1"/>
              </a:br>
              <a:r>
                <a:rPr lang="en-AU" sz="1100" b="1"/>
                <a:t>troubleshooting experience for</a:t>
              </a:r>
              <a:br>
                <a:rPr lang="en-AU" sz="1100" b="1"/>
              </a:br>
              <a:r>
                <a:rPr lang="en-AU" sz="1100" b="1"/>
                <a:t>a 2026 database</a:t>
              </a:r>
            </a:p>
          </p:txBody>
        </p:sp>
      </p:grpSp>
    </p:spTree>
    <p:extLst>
      <p:ext uri="{BB962C8B-B14F-4D97-AF65-F5344CB8AC3E}">
        <p14:creationId xmlns:p14="http://schemas.microsoft.com/office/powerpoint/2010/main" val="2812627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par>
                                <p:cTn id="8" presetID="22" presetClass="entr" presetSubtype="1"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750"/>
                                        <p:tgtEl>
                                          <p:spTgt spid="6"/>
                                        </p:tgtEl>
                                      </p:cBhvr>
                                    </p:animEffect>
                                  </p:childTnLst>
                                </p:cTn>
                              </p:par>
                              <p:par>
                                <p:cTn id="11" presetID="22" presetClass="entr" presetSubtype="1" fill="hold" nodeType="withEffect">
                                  <p:stCondLst>
                                    <p:cond delay="25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750"/>
                                        <p:tgtEl>
                                          <p:spTgt spid="14"/>
                                        </p:tgtEl>
                                      </p:cBhvr>
                                    </p:animEffect>
                                  </p:childTnLst>
                                </p:cTn>
                              </p:par>
                              <p:par>
                                <p:cTn id="14" presetID="22" presetClass="entr" presetSubtype="1"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750"/>
                                        <p:tgtEl>
                                          <p:spTgt spid="7"/>
                                        </p:tgtEl>
                                      </p:cBhvr>
                                    </p:animEffect>
                                  </p:childTnLst>
                                </p:cTn>
                              </p:par>
                              <p:par>
                                <p:cTn id="17" presetID="22" presetClass="entr" presetSubtype="1" fill="hold" nodeType="with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750"/>
                                        <p:tgtEl>
                                          <p:spTgt spid="19"/>
                                        </p:tgtEl>
                                      </p:cBhvr>
                                    </p:animEffect>
                                  </p:childTnLst>
                                </p:cTn>
                              </p:par>
                              <p:par>
                                <p:cTn id="20" presetID="22" presetClass="entr" presetSubtype="1" fill="hold"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750"/>
                                        <p:tgtEl>
                                          <p:spTgt spid="8"/>
                                        </p:tgtEl>
                                      </p:cBhvr>
                                    </p:animEffect>
                                  </p:childTnLst>
                                </p:cTn>
                              </p:par>
                              <p:par>
                                <p:cTn id="23" presetID="22" presetClass="entr" presetSubtype="1" fill="hold"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750"/>
                                        <p:tgtEl>
                                          <p:spTgt spid="24"/>
                                        </p:tgtEl>
                                      </p:cBhvr>
                                    </p:animEffect>
                                  </p:childTnLst>
                                </p:cTn>
                              </p:par>
                              <p:par>
                                <p:cTn id="26" presetID="22" presetClass="entr" presetSubtype="1" fill="hold" grpId="0" nodeType="withEffect">
                                  <p:stCondLst>
                                    <p:cond delay="75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7D4BC6-911F-8B9A-A3C3-1A41EBA44C08}"/>
              </a:ext>
            </a:extLst>
          </p:cNvPr>
          <p:cNvSpPr>
            <a:spLocks noGrp="1"/>
          </p:cNvSpPr>
          <p:nvPr>
            <p:ph type="title"/>
          </p:nvPr>
        </p:nvSpPr>
        <p:spPr/>
        <p:txBody>
          <a:bodyPr/>
          <a:lstStyle/>
          <a:p>
            <a:r>
              <a:rPr lang="en-US"/>
              <a:t>Why this matters</a:t>
            </a:r>
          </a:p>
        </p:txBody>
      </p:sp>
      <p:cxnSp>
        <p:nvCxnSpPr>
          <p:cNvPr id="16" name="Straight Connector 15">
            <a:extLst>
              <a:ext uri="{FF2B5EF4-FFF2-40B4-BE49-F238E27FC236}">
                <a16:creationId xmlns:a16="http://schemas.microsoft.com/office/drawing/2014/main" id="{095D1065-1481-4CA9-915D-619452B05E0F}"/>
              </a:ext>
            </a:extLst>
          </p:cNvPr>
          <p:cNvCxnSpPr/>
          <p:nvPr/>
        </p:nvCxnSpPr>
        <p:spPr>
          <a:xfrm>
            <a:off x="4530772" y="2750514"/>
            <a:ext cx="0" cy="154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418D60-1C1E-0CF7-5FCF-AB92487FD40D}"/>
              </a:ext>
            </a:extLst>
          </p:cNvPr>
          <p:cNvCxnSpPr/>
          <p:nvPr/>
        </p:nvCxnSpPr>
        <p:spPr>
          <a:xfrm>
            <a:off x="2547792" y="2750514"/>
            <a:ext cx="0" cy="154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4E6DBC2-C663-14A7-99FA-6ECD15E78B0F}"/>
              </a:ext>
            </a:extLst>
          </p:cNvPr>
          <p:cNvCxnSpPr/>
          <p:nvPr/>
        </p:nvCxnSpPr>
        <p:spPr>
          <a:xfrm>
            <a:off x="6513746" y="2750514"/>
            <a:ext cx="0" cy="154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B95B21BD-C773-43EE-70E4-1E61DA353151}"/>
              </a:ext>
            </a:extLst>
          </p:cNvPr>
          <p:cNvGrpSpPr/>
          <p:nvPr/>
        </p:nvGrpSpPr>
        <p:grpSpPr>
          <a:xfrm>
            <a:off x="402220" y="2517736"/>
            <a:ext cx="1908000" cy="1512394"/>
            <a:chOff x="402220" y="2517736"/>
            <a:chExt cx="1908000" cy="1512394"/>
          </a:xfrm>
        </p:grpSpPr>
        <p:pic>
          <p:nvPicPr>
            <p:cNvPr id="14" name="Graphic 13">
              <a:extLst>
                <a:ext uri="{FF2B5EF4-FFF2-40B4-BE49-F238E27FC236}">
                  <a16:creationId xmlns:a16="http://schemas.microsoft.com/office/drawing/2014/main" id="{AB08AEA0-7D26-D8E6-2A96-E5DA75733E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2220" y="2517736"/>
              <a:ext cx="400163" cy="684000"/>
            </a:xfrm>
            <a:prstGeom prst="rect">
              <a:avLst/>
            </a:prstGeom>
          </p:spPr>
        </p:pic>
        <p:sp>
          <p:nvSpPr>
            <p:cNvPr id="20" name="TextBox 19">
              <a:extLst>
                <a:ext uri="{FF2B5EF4-FFF2-40B4-BE49-F238E27FC236}">
                  <a16:creationId xmlns:a16="http://schemas.microsoft.com/office/drawing/2014/main" id="{9E785C1C-2AC9-ECBB-7E37-F5853DF2B351}"/>
                </a:ext>
              </a:extLst>
            </p:cNvPr>
            <p:cNvSpPr txBox="1"/>
            <p:nvPr/>
          </p:nvSpPr>
          <p:spPr>
            <a:xfrm>
              <a:off x="402220" y="3296724"/>
              <a:ext cx="1908000" cy="733406"/>
            </a:xfrm>
            <a:prstGeom prst="rect">
              <a:avLst/>
            </a:prstGeom>
            <a:noFill/>
          </p:spPr>
          <p:txBody>
            <a:bodyPr wrap="square" lIns="0" tIns="0" rIns="0">
              <a:noAutofit/>
            </a:bodyPr>
            <a:lstStyle/>
            <a:p>
              <a:pPr>
                <a:lnSpc>
                  <a:spcPct val="120000"/>
                </a:lnSpc>
              </a:pPr>
              <a:r>
                <a:rPr lang="en-AU" sz="1700"/>
                <a:t>Reduce stress for support teams</a:t>
              </a:r>
              <a:endParaRPr lang="en-AU" sz="1700" dirty="0"/>
            </a:p>
          </p:txBody>
        </p:sp>
      </p:grpSp>
      <p:grpSp>
        <p:nvGrpSpPr>
          <p:cNvPr id="33" name="Group 32">
            <a:extLst>
              <a:ext uri="{FF2B5EF4-FFF2-40B4-BE49-F238E27FC236}">
                <a16:creationId xmlns:a16="http://schemas.microsoft.com/office/drawing/2014/main" id="{49FDAEBF-D8AD-3F35-1324-C2DE7332E07B}"/>
              </a:ext>
            </a:extLst>
          </p:cNvPr>
          <p:cNvGrpSpPr/>
          <p:nvPr/>
        </p:nvGrpSpPr>
        <p:grpSpPr>
          <a:xfrm>
            <a:off x="2785364" y="2612724"/>
            <a:ext cx="1507836" cy="1417406"/>
            <a:chOff x="2785364" y="2612724"/>
            <a:chExt cx="1507836" cy="1417406"/>
          </a:xfrm>
        </p:grpSpPr>
        <p:sp>
          <p:nvSpPr>
            <p:cNvPr id="21" name="TextBox 20">
              <a:extLst>
                <a:ext uri="{FF2B5EF4-FFF2-40B4-BE49-F238E27FC236}">
                  <a16:creationId xmlns:a16="http://schemas.microsoft.com/office/drawing/2014/main" id="{6F11A901-89C7-B419-1CB0-3E199C5B215E}"/>
                </a:ext>
              </a:extLst>
            </p:cNvPr>
            <p:cNvSpPr txBox="1"/>
            <p:nvPr/>
          </p:nvSpPr>
          <p:spPr>
            <a:xfrm>
              <a:off x="2785364" y="3296724"/>
              <a:ext cx="1507836" cy="733406"/>
            </a:xfrm>
            <a:prstGeom prst="rect">
              <a:avLst/>
            </a:prstGeom>
            <a:noFill/>
          </p:spPr>
          <p:txBody>
            <a:bodyPr wrap="square" lIns="0" tIns="0" rIns="0">
              <a:noAutofit/>
            </a:bodyPr>
            <a:lstStyle/>
            <a:p>
              <a:pPr>
                <a:lnSpc>
                  <a:spcPct val="120000"/>
                </a:lnSpc>
              </a:pPr>
              <a:r>
                <a:rPr lang="en-AU" sz="1700"/>
                <a:t>Faster root </a:t>
              </a:r>
              <a:br>
                <a:rPr lang="en-AU" sz="1700"/>
              </a:br>
              <a:r>
                <a:rPr lang="en-AU" sz="1700"/>
                <a:t>cause analysis</a:t>
              </a:r>
              <a:endParaRPr lang="en-AU" sz="1700" dirty="0"/>
            </a:p>
          </p:txBody>
        </p:sp>
        <p:pic>
          <p:nvPicPr>
            <p:cNvPr id="25" name="Graphic 24">
              <a:extLst>
                <a:ext uri="{FF2B5EF4-FFF2-40B4-BE49-F238E27FC236}">
                  <a16:creationId xmlns:a16="http://schemas.microsoft.com/office/drawing/2014/main" id="{276F00E6-4D47-696D-A309-AA3A9E53B2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06000" y="2612724"/>
              <a:ext cx="648000" cy="648000"/>
            </a:xfrm>
            <a:prstGeom prst="rect">
              <a:avLst/>
            </a:prstGeom>
          </p:spPr>
        </p:pic>
      </p:grpSp>
      <p:grpSp>
        <p:nvGrpSpPr>
          <p:cNvPr id="34" name="Group 33">
            <a:extLst>
              <a:ext uri="{FF2B5EF4-FFF2-40B4-BE49-F238E27FC236}">
                <a16:creationId xmlns:a16="http://schemas.microsoft.com/office/drawing/2014/main" id="{28EB776A-3C6C-643A-99AA-8BAFE6DF6B7B}"/>
              </a:ext>
            </a:extLst>
          </p:cNvPr>
          <p:cNvGrpSpPr/>
          <p:nvPr/>
        </p:nvGrpSpPr>
        <p:grpSpPr>
          <a:xfrm>
            <a:off x="4768344" y="2612724"/>
            <a:ext cx="1507830" cy="1417406"/>
            <a:chOff x="4768344" y="2612724"/>
            <a:chExt cx="1507830" cy="1417406"/>
          </a:xfrm>
        </p:grpSpPr>
        <p:sp>
          <p:nvSpPr>
            <p:cNvPr id="22" name="TextBox 21">
              <a:extLst>
                <a:ext uri="{FF2B5EF4-FFF2-40B4-BE49-F238E27FC236}">
                  <a16:creationId xmlns:a16="http://schemas.microsoft.com/office/drawing/2014/main" id="{E8E95E45-52F9-903C-9FBF-68429A21250C}"/>
                </a:ext>
              </a:extLst>
            </p:cNvPr>
            <p:cNvSpPr txBox="1"/>
            <p:nvPr/>
          </p:nvSpPr>
          <p:spPr>
            <a:xfrm>
              <a:off x="4768344" y="3296724"/>
              <a:ext cx="1507830" cy="733406"/>
            </a:xfrm>
            <a:prstGeom prst="rect">
              <a:avLst/>
            </a:prstGeom>
            <a:noFill/>
          </p:spPr>
          <p:txBody>
            <a:bodyPr wrap="square" lIns="0" tIns="0" rIns="0">
              <a:noAutofit/>
            </a:bodyPr>
            <a:lstStyle/>
            <a:p>
              <a:pPr>
                <a:lnSpc>
                  <a:spcPct val="120000"/>
                </a:lnSpc>
              </a:pPr>
              <a:r>
                <a:rPr lang="en-AU" sz="1700"/>
                <a:t>Improve</a:t>
              </a:r>
              <a:br>
                <a:rPr lang="en-AU" sz="1700"/>
              </a:br>
              <a:r>
                <a:rPr lang="en-AU" sz="1700"/>
                <a:t>customer trust</a:t>
              </a:r>
            </a:p>
          </p:txBody>
        </p:sp>
        <p:pic>
          <p:nvPicPr>
            <p:cNvPr id="26" name="Graphic 25">
              <a:extLst>
                <a:ext uri="{FF2B5EF4-FFF2-40B4-BE49-F238E27FC236}">
                  <a16:creationId xmlns:a16="http://schemas.microsoft.com/office/drawing/2014/main" id="{F1B31E88-B0F8-9C13-8BD4-2135502B915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768344" y="2612724"/>
              <a:ext cx="632930" cy="648000"/>
            </a:xfrm>
            <a:prstGeom prst="rect">
              <a:avLst/>
            </a:prstGeom>
          </p:spPr>
        </p:pic>
      </p:grpSp>
      <p:grpSp>
        <p:nvGrpSpPr>
          <p:cNvPr id="35" name="Group 34">
            <a:extLst>
              <a:ext uri="{FF2B5EF4-FFF2-40B4-BE49-F238E27FC236}">
                <a16:creationId xmlns:a16="http://schemas.microsoft.com/office/drawing/2014/main" id="{D51696D6-63E3-EDC1-3C47-E7CFFD4A6F85}"/>
              </a:ext>
            </a:extLst>
          </p:cNvPr>
          <p:cNvGrpSpPr/>
          <p:nvPr/>
        </p:nvGrpSpPr>
        <p:grpSpPr>
          <a:xfrm>
            <a:off x="6751319" y="2620259"/>
            <a:ext cx="1908000" cy="1409871"/>
            <a:chOff x="6751319" y="2620259"/>
            <a:chExt cx="1908000" cy="1409871"/>
          </a:xfrm>
        </p:grpSpPr>
        <p:sp>
          <p:nvSpPr>
            <p:cNvPr id="23" name="TextBox 22">
              <a:extLst>
                <a:ext uri="{FF2B5EF4-FFF2-40B4-BE49-F238E27FC236}">
                  <a16:creationId xmlns:a16="http://schemas.microsoft.com/office/drawing/2014/main" id="{54FC7AF6-7E04-1276-8785-A6F99B9216A6}"/>
                </a:ext>
              </a:extLst>
            </p:cNvPr>
            <p:cNvSpPr txBox="1"/>
            <p:nvPr/>
          </p:nvSpPr>
          <p:spPr>
            <a:xfrm>
              <a:off x="6751319" y="3296724"/>
              <a:ext cx="1908000" cy="733406"/>
            </a:xfrm>
            <a:prstGeom prst="rect">
              <a:avLst/>
            </a:prstGeom>
            <a:noFill/>
          </p:spPr>
          <p:txBody>
            <a:bodyPr wrap="square" lIns="0" tIns="0" rIns="0">
              <a:noAutofit/>
            </a:bodyPr>
            <a:lstStyle/>
            <a:p>
              <a:pPr>
                <a:lnSpc>
                  <a:spcPct val="120000"/>
                </a:lnSpc>
              </a:pPr>
              <a:r>
                <a:rPr lang="en-AU" sz="1700"/>
                <a:t>Retain Postgres as preferred platform for organizations </a:t>
              </a:r>
            </a:p>
          </p:txBody>
        </p:sp>
        <p:pic>
          <p:nvPicPr>
            <p:cNvPr id="29" name="Graphic 28">
              <a:extLst>
                <a:ext uri="{FF2B5EF4-FFF2-40B4-BE49-F238E27FC236}">
                  <a16:creationId xmlns:a16="http://schemas.microsoft.com/office/drawing/2014/main" id="{CBD34028-B347-D00C-E777-72BA1407ACC8}"/>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783773" y="2620259"/>
              <a:ext cx="632930" cy="632930"/>
            </a:xfrm>
            <a:prstGeom prst="rect">
              <a:avLst/>
            </a:prstGeom>
          </p:spPr>
        </p:pic>
      </p:grpSp>
    </p:spTree>
    <p:extLst>
      <p:ext uri="{BB962C8B-B14F-4D97-AF65-F5344CB8AC3E}">
        <p14:creationId xmlns:p14="http://schemas.microsoft.com/office/powerpoint/2010/main" val="1645146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50"/>
                                        <p:tgtEl>
                                          <p:spTgt spid="16"/>
                                        </p:tgtEl>
                                      </p:cBhvr>
                                    </p:animEffect>
                                  </p:childTnLst>
                                </p:cTn>
                              </p:par>
                              <p:par>
                                <p:cTn id="8" presetID="10" presetClass="entr" presetSubtype="0" fill="hold" nodeType="withEffect">
                                  <p:stCondLst>
                                    <p:cond delay="4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750"/>
                                        <p:tgtEl>
                                          <p:spTgt spid="17"/>
                                        </p:tgtEl>
                                      </p:cBhvr>
                                    </p:animEffect>
                                  </p:childTnLst>
                                </p:cTn>
                              </p:par>
                              <p:par>
                                <p:cTn id="11" presetID="10" presetClass="entr" presetSubtype="0" fill="hold" nodeType="withEffect">
                                  <p:stCondLst>
                                    <p:cond delay="12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75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750"/>
                                        <p:tgtEl>
                                          <p:spTgt spid="32"/>
                                        </p:tgtEl>
                                      </p:cBhvr>
                                    </p:animEffect>
                                  </p:childTnLst>
                                </p:cTn>
                              </p:par>
                              <p:par>
                                <p:cTn id="17" presetID="10" presetClass="entr" presetSubtype="0" fill="hold" nodeType="withEffect">
                                  <p:stCondLst>
                                    <p:cond delay="40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750"/>
                                        <p:tgtEl>
                                          <p:spTgt spid="33"/>
                                        </p:tgtEl>
                                      </p:cBhvr>
                                    </p:animEffect>
                                  </p:childTnLst>
                                </p:cTn>
                              </p:par>
                              <p:par>
                                <p:cTn id="20" presetID="10" presetClass="entr" presetSubtype="0" fill="hold" nodeType="withEffect">
                                  <p:stCondLst>
                                    <p:cond delay="80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750"/>
                                        <p:tgtEl>
                                          <p:spTgt spid="34"/>
                                        </p:tgtEl>
                                      </p:cBhvr>
                                    </p:animEffect>
                                  </p:childTnLst>
                                </p:cTn>
                              </p:par>
                              <p:par>
                                <p:cTn id="23" presetID="10" presetClass="entr" presetSubtype="0" fill="hold" nodeType="withEffect">
                                  <p:stCondLst>
                                    <p:cond delay="12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C2556-3D02-E084-3A4C-3E14E00E8B8E}"/>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38F0BD16-E889-8441-9056-4E2A61FC9FA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6212" y="3463222"/>
            <a:ext cx="1298817" cy="1298817"/>
          </a:xfrm>
          <a:prstGeom prst="rect">
            <a:avLst/>
          </a:prstGeom>
        </p:spPr>
      </p:pic>
      <p:sp>
        <p:nvSpPr>
          <p:cNvPr id="9" name="Title 1">
            <a:extLst>
              <a:ext uri="{FF2B5EF4-FFF2-40B4-BE49-F238E27FC236}">
                <a16:creationId xmlns:a16="http://schemas.microsoft.com/office/drawing/2014/main" id="{5091D53A-B76D-61A1-F83B-8ABAB0782B19}"/>
              </a:ext>
            </a:extLst>
          </p:cNvPr>
          <p:cNvSpPr>
            <a:spLocks noGrp="1"/>
          </p:cNvSpPr>
          <p:nvPr>
            <p:ph type="ctrTitle"/>
          </p:nvPr>
        </p:nvSpPr>
        <p:spPr>
          <a:xfrm>
            <a:off x="270000" y="468000"/>
            <a:ext cx="3721436" cy="1046440"/>
          </a:xfrm>
        </p:spPr>
        <p:txBody>
          <a:bodyPr anchor="t" anchorCtr="0">
            <a:noAutofit/>
          </a:bodyPr>
          <a:lstStyle/>
          <a:p>
            <a:pPr>
              <a:lnSpc>
                <a:spcPct val="130000"/>
              </a:lnSpc>
            </a:pPr>
            <a:r>
              <a:rPr lang="en-AU"/>
              <a:t>The roadmap</a:t>
            </a:r>
            <a:br>
              <a:rPr lang="en-AU"/>
            </a:br>
            <a:r>
              <a:rPr lang="en-AU"/>
              <a:t>to a unified future</a:t>
            </a:r>
            <a:endParaRPr lang="en-US"/>
          </a:p>
        </p:txBody>
      </p:sp>
    </p:spTree>
    <p:extLst>
      <p:ext uri="{BB962C8B-B14F-4D97-AF65-F5344CB8AC3E}">
        <p14:creationId xmlns:p14="http://schemas.microsoft.com/office/powerpoint/2010/main" val="3339692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2C4AE-3A95-EB74-3F86-FAFF98C9C8EF}"/>
              </a:ext>
            </a:extLst>
          </p:cNvPr>
          <p:cNvSpPr>
            <a:spLocks noGrp="1"/>
          </p:cNvSpPr>
          <p:nvPr>
            <p:ph type="title"/>
          </p:nvPr>
        </p:nvSpPr>
        <p:spPr>
          <a:xfrm>
            <a:off x="277200" y="151256"/>
            <a:ext cx="8077880" cy="861774"/>
          </a:xfrm>
        </p:spPr>
        <p:txBody>
          <a:bodyPr/>
          <a:lstStyle/>
          <a:p>
            <a:r>
              <a:rPr lang="en-AU"/>
              <a:t>Bridging the gap between</a:t>
            </a:r>
            <a:br>
              <a:rPr lang="en-AU"/>
            </a:br>
            <a:r>
              <a:rPr lang="en-AU"/>
              <a:t>observation and action</a:t>
            </a:r>
            <a:endParaRPr lang="en-US"/>
          </a:p>
        </p:txBody>
      </p:sp>
      <p:pic>
        <p:nvPicPr>
          <p:cNvPr id="7" name="Graphic 6">
            <a:extLst>
              <a:ext uri="{FF2B5EF4-FFF2-40B4-BE49-F238E27FC236}">
                <a16:creationId xmlns:a16="http://schemas.microsoft.com/office/drawing/2014/main" id="{89904805-8F5A-D2FE-130E-AF3503DC37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9034" y="151256"/>
            <a:ext cx="697022" cy="720000"/>
          </a:xfrm>
          <a:prstGeom prst="rect">
            <a:avLst/>
          </a:prstGeom>
        </p:spPr>
      </p:pic>
      <p:grpSp>
        <p:nvGrpSpPr>
          <p:cNvPr id="10" name="Group 9">
            <a:extLst>
              <a:ext uri="{FF2B5EF4-FFF2-40B4-BE49-F238E27FC236}">
                <a16:creationId xmlns:a16="http://schemas.microsoft.com/office/drawing/2014/main" id="{17077ECC-6790-6D47-7CDA-0602EFA0E7A8}"/>
              </a:ext>
            </a:extLst>
          </p:cNvPr>
          <p:cNvGrpSpPr/>
          <p:nvPr/>
        </p:nvGrpSpPr>
        <p:grpSpPr>
          <a:xfrm>
            <a:off x="394377" y="1874206"/>
            <a:ext cx="1996398" cy="648325"/>
            <a:chOff x="356277" y="2539051"/>
            <a:chExt cx="1996398" cy="648325"/>
          </a:xfrm>
        </p:grpSpPr>
        <p:grpSp>
          <p:nvGrpSpPr>
            <p:cNvPr id="11" name="Group 10">
              <a:extLst>
                <a:ext uri="{FF2B5EF4-FFF2-40B4-BE49-F238E27FC236}">
                  <a16:creationId xmlns:a16="http://schemas.microsoft.com/office/drawing/2014/main" id="{C249C329-E877-24D2-CDB9-682B5391729E}"/>
                </a:ext>
              </a:extLst>
            </p:cNvPr>
            <p:cNvGrpSpPr/>
            <p:nvPr/>
          </p:nvGrpSpPr>
          <p:grpSpPr>
            <a:xfrm>
              <a:off x="356277" y="2539051"/>
              <a:ext cx="1996398" cy="648325"/>
              <a:chOff x="356277" y="2539051"/>
              <a:chExt cx="1996398" cy="648325"/>
            </a:xfrm>
          </p:grpSpPr>
          <p:sp>
            <p:nvSpPr>
              <p:cNvPr id="13" name="Oval 12">
                <a:extLst>
                  <a:ext uri="{FF2B5EF4-FFF2-40B4-BE49-F238E27FC236}">
                    <a16:creationId xmlns:a16="http://schemas.microsoft.com/office/drawing/2014/main" id="{51FA9673-3483-D5B5-58A6-AD7A638B9F53}"/>
                  </a:ext>
                </a:extLst>
              </p:cNvPr>
              <p:cNvSpPr>
                <a:spLocks noChangeAspect="1"/>
              </p:cNvSpPr>
              <p:nvPr/>
            </p:nvSpPr>
            <p:spPr>
              <a:xfrm>
                <a:off x="356277" y="2539051"/>
                <a:ext cx="648325" cy="648325"/>
              </a:xfrm>
              <a:prstGeom prst="ellipse">
                <a:avLst/>
              </a:prstGeom>
              <a:blipFill>
                <a:blip r:embed="rId5"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sp>
            <p:nvSpPr>
              <p:cNvPr id="14" name="TextBox 13">
                <a:extLst>
                  <a:ext uri="{FF2B5EF4-FFF2-40B4-BE49-F238E27FC236}">
                    <a16:creationId xmlns:a16="http://schemas.microsoft.com/office/drawing/2014/main" id="{8C9B564F-8D08-FF19-27CC-5D3A746FB6C3}"/>
                  </a:ext>
                </a:extLst>
              </p:cNvPr>
              <p:cNvSpPr txBox="1"/>
              <p:nvPr/>
            </p:nvSpPr>
            <p:spPr>
              <a:xfrm>
                <a:off x="1085850" y="2637814"/>
                <a:ext cx="1266825"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AU" sz="1200" b="1"/>
                  <a:t>Define </a:t>
                </a:r>
                <a:br>
                  <a:rPr lang="en-AU" sz="1200" b="1"/>
                </a:br>
                <a:r>
                  <a:rPr lang="en-AU" sz="1200" b="1"/>
                  <a:t>open standards</a:t>
                </a:r>
                <a:endParaRPr lang="en-US" sz="1200" b="1"/>
              </a:p>
            </p:txBody>
          </p:sp>
        </p:grpSp>
        <p:pic>
          <p:nvPicPr>
            <p:cNvPr id="12" name="Graphic 11">
              <a:extLst>
                <a:ext uri="{FF2B5EF4-FFF2-40B4-BE49-F238E27FC236}">
                  <a16:creationId xmlns:a16="http://schemas.microsoft.com/office/drawing/2014/main" id="{782479E8-79D6-42A6-7287-B8BC4048748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73295" y="2667976"/>
              <a:ext cx="409134" cy="374656"/>
            </a:xfrm>
            <a:prstGeom prst="rect">
              <a:avLst/>
            </a:prstGeom>
          </p:spPr>
        </p:pic>
      </p:grpSp>
      <p:grpSp>
        <p:nvGrpSpPr>
          <p:cNvPr id="15" name="Group 14">
            <a:extLst>
              <a:ext uri="{FF2B5EF4-FFF2-40B4-BE49-F238E27FC236}">
                <a16:creationId xmlns:a16="http://schemas.microsoft.com/office/drawing/2014/main" id="{C2681C3B-258A-27E2-DC24-7A051F26A920}"/>
              </a:ext>
            </a:extLst>
          </p:cNvPr>
          <p:cNvGrpSpPr/>
          <p:nvPr/>
        </p:nvGrpSpPr>
        <p:grpSpPr>
          <a:xfrm>
            <a:off x="2525583" y="1874206"/>
            <a:ext cx="2023522" cy="648325"/>
            <a:chOff x="2487483" y="2539051"/>
            <a:chExt cx="2023522" cy="648325"/>
          </a:xfrm>
        </p:grpSpPr>
        <p:grpSp>
          <p:nvGrpSpPr>
            <p:cNvPr id="16" name="Group 15">
              <a:extLst>
                <a:ext uri="{FF2B5EF4-FFF2-40B4-BE49-F238E27FC236}">
                  <a16:creationId xmlns:a16="http://schemas.microsoft.com/office/drawing/2014/main" id="{9DD49230-63F9-A810-5A0B-BC86CF5BAD34}"/>
                </a:ext>
              </a:extLst>
            </p:cNvPr>
            <p:cNvGrpSpPr/>
            <p:nvPr/>
          </p:nvGrpSpPr>
          <p:grpSpPr>
            <a:xfrm>
              <a:off x="2487483" y="2539051"/>
              <a:ext cx="2023522" cy="648325"/>
              <a:chOff x="2487483" y="2539051"/>
              <a:chExt cx="2023522" cy="648325"/>
            </a:xfrm>
          </p:grpSpPr>
          <p:sp>
            <p:nvSpPr>
              <p:cNvPr id="18" name="Oval 17">
                <a:extLst>
                  <a:ext uri="{FF2B5EF4-FFF2-40B4-BE49-F238E27FC236}">
                    <a16:creationId xmlns:a16="http://schemas.microsoft.com/office/drawing/2014/main" id="{02990D33-521C-C37C-ACD6-99CFAABCB277}"/>
                  </a:ext>
                </a:extLst>
              </p:cNvPr>
              <p:cNvSpPr>
                <a:spLocks noChangeAspect="1"/>
              </p:cNvSpPr>
              <p:nvPr/>
            </p:nvSpPr>
            <p:spPr>
              <a:xfrm>
                <a:off x="2487483" y="2539051"/>
                <a:ext cx="648325" cy="648325"/>
              </a:xfrm>
              <a:prstGeom prst="ellipse">
                <a:avLst/>
              </a:prstGeom>
              <a:blipFill>
                <a:blip r:embed="rId5"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sp>
            <p:nvSpPr>
              <p:cNvPr id="19" name="TextBox 18">
                <a:extLst>
                  <a:ext uri="{FF2B5EF4-FFF2-40B4-BE49-F238E27FC236}">
                    <a16:creationId xmlns:a16="http://schemas.microsoft.com/office/drawing/2014/main" id="{5F0C89D3-DEAC-5B5D-EC2D-592B885DE80E}"/>
                  </a:ext>
                </a:extLst>
              </p:cNvPr>
              <p:cNvSpPr txBox="1"/>
              <p:nvPr/>
            </p:nvSpPr>
            <p:spPr>
              <a:xfrm>
                <a:off x="3215005" y="2637814"/>
                <a:ext cx="1296000"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US" sz="1200" b="1"/>
                  <a:t>Encourage plugin interoperability</a:t>
                </a:r>
              </a:p>
            </p:txBody>
          </p:sp>
        </p:grpSp>
        <p:pic>
          <p:nvPicPr>
            <p:cNvPr id="17" name="Graphic 16">
              <a:extLst>
                <a:ext uri="{FF2B5EF4-FFF2-40B4-BE49-F238E27FC236}">
                  <a16:creationId xmlns:a16="http://schemas.microsoft.com/office/drawing/2014/main" id="{BBE07C6D-309C-A7E0-0E9D-49086331FED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flipH="1">
              <a:off x="2639650" y="2686116"/>
              <a:ext cx="338550" cy="322803"/>
            </a:xfrm>
            <a:prstGeom prst="rect">
              <a:avLst/>
            </a:prstGeom>
          </p:spPr>
        </p:pic>
      </p:grpSp>
      <p:grpSp>
        <p:nvGrpSpPr>
          <p:cNvPr id="20" name="Group 19">
            <a:extLst>
              <a:ext uri="{FF2B5EF4-FFF2-40B4-BE49-F238E27FC236}">
                <a16:creationId xmlns:a16="http://schemas.microsoft.com/office/drawing/2014/main" id="{BE7B7136-FAE5-6831-4C3E-B837762FCF3D}"/>
              </a:ext>
            </a:extLst>
          </p:cNvPr>
          <p:cNvGrpSpPr/>
          <p:nvPr/>
        </p:nvGrpSpPr>
        <p:grpSpPr>
          <a:xfrm>
            <a:off x="4687757" y="1874206"/>
            <a:ext cx="2041744" cy="648325"/>
            <a:chOff x="4649657" y="2539051"/>
            <a:chExt cx="2041744" cy="648325"/>
          </a:xfrm>
        </p:grpSpPr>
        <p:sp>
          <p:nvSpPr>
            <p:cNvPr id="21" name="Oval 20">
              <a:extLst>
                <a:ext uri="{FF2B5EF4-FFF2-40B4-BE49-F238E27FC236}">
                  <a16:creationId xmlns:a16="http://schemas.microsoft.com/office/drawing/2014/main" id="{12C36A44-18D4-BD34-69D7-B476489095D6}"/>
                </a:ext>
              </a:extLst>
            </p:cNvPr>
            <p:cNvSpPr>
              <a:spLocks noChangeAspect="1"/>
            </p:cNvSpPr>
            <p:nvPr/>
          </p:nvSpPr>
          <p:spPr>
            <a:xfrm>
              <a:off x="4649657" y="2539051"/>
              <a:ext cx="648325" cy="648325"/>
            </a:xfrm>
            <a:prstGeom prst="ellipse">
              <a:avLst/>
            </a:prstGeom>
            <a:blipFill>
              <a:blip r:embed="rId5"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grpSp>
          <p:nvGrpSpPr>
            <p:cNvPr id="22" name="Group 21">
              <a:extLst>
                <a:ext uri="{FF2B5EF4-FFF2-40B4-BE49-F238E27FC236}">
                  <a16:creationId xmlns:a16="http://schemas.microsoft.com/office/drawing/2014/main" id="{8EBA557F-D7F6-F464-076F-C8A664B34123}"/>
                </a:ext>
              </a:extLst>
            </p:cNvPr>
            <p:cNvGrpSpPr/>
            <p:nvPr/>
          </p:nvGrpSpPr>
          <p:grpSpPr>
            <a:xfrm>
              <a:off x="4796379" y="2637814"/>
              <a:ext cx="1895022" cy="496521"/>
              <a:chOff x="4796379" y="2637814"/>
              <a:chExt cx="1895022" cy="496521"/>
            </a:xfrm>
          </p:grpSpPr>
          <p:sp>
            <p:nvSpPr>
              <p:cNvPr id="23" name="TextBox 22">
                <a:extLst>
                  <a:ext uri="{FF2B5EF4-FFF2-40B4-BE49-F238E27FC236}">
                    <a16:creationId xmlns:a16="http://schemas.microsoft.com/office/drawing/2014/main" id="{E811ECF3-0234-3007-06E5-132F86DADC7D}"/>
                  </a:ext>
                </a:extLst>
              </p:cNvPr>
              <p:cNvSpPr txBox="1"/>
              <p:nvPr/>
            </p:nvSpPr>
            <p:spPr>
              <a:xfrm>
                <a:off x="5359401" y="2637814"/>
                <a:ext cx="1332000"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US" sz="1200" b="1"/>
                  <a:t>Adopt an</a:t>
                </a:r>
                <a:br>
                  <a:rPr lang="en-US" sz="1200" b="1"/>
                </a:br>
                <a:r>
                  <a:rPr lang="en-US" sz="1200" b="1" i="1"/>
                  <a:t>IDE mindset</a:t>
                </a:r>
              </a:p>
            </p:txBody>
          </p:sp>
          <p:pic>
            <p:nvPicPr>
              <p:cNvPr id="24" name="Graphic 23">
                <a:extLst>
                  <a:ext uri="{FF2B5EF4-FFF2-40B4-BE49-F238E27FC236}">
                    <a16:creationId xmlns:a16="http://schemas.microsoft.com/office/drawing/2014/main" id="{37C21868-477F-EA2C-A8CD-4563180980A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796379" y="2691723"/>
                <a:ext cx="342845" cy="339861"/>
              </a:xfrm>
              <a:prstGeom prst="rect">
                <a:avLst/>
              </a:prstGeom>
            </p:spPr>
          </p:pic>
        </p:grpSp>
      </p:grpSp>
      <p:grpSp>
        <p:nvGrpSpPr>
          <p:cNvPr id="25" name="Group 24">
            <a:extLst>
              <a:ext uri="{FF2B5EF4-FFF2-40B4-BE49-F238E27FC236}">
                <a16:creationId xmlns:a16="http://schemas.microsoft.com/office/drawing/2014/main" id="{8B577400-9B9C-4D2D-ACBE-041C06909A6E}"/>
              </a:ext>
            </a:extLst>
          </p:cNvPr>
          <p:cNvGrpSpPr/>
          <p:nvPr/>
        </p:nvGrpSpPr>
        <p:grpSpPr>
          <a:xfrm>
            <a:off x="6849931" y="1874206"/>
            <a:ext cx="1970223" cy="648325"/>
            <a:chOff x="6811831" y="2539051"/>
            <a:chExt cx="1970223" cy="648325"/>
          </a:xfrm>
        </p:grpSpPr>
        <p:grpSp>
          <p:nvGrpSpPr>
            <p:cNvPr id="26" name="Group 25">
              <a:extLst>
                <a:ext uri="{FF2B5EF4-FFF2-40B4-BE49-F238E27FC236}">
                  <a16:creationId xmlns:a16="http://schemas.microsoft.com/office/drawing/2014/main" id="{4628675C-FD2E-3103-F31E-1D44F81BB208}"/>
                </a:ext>
              </a:extLst>
            </p:cNvPr>
            <p:cNvGrpSpPr/>
            <p:nvPr/>
          </p:nvGrpSpPr>
          <p:grpSpPr>
            <a:xfrm>
              <a:off x="6811831" y="2539051"/>
              <a:ext cx="1970223" cy="648325"/>
              <a:chOff x="6811831" y="2539051"/>
              <a:chExt cx="1970223" cy="648325"/>
            </a:xfrm>
          </p:grpSpPr>
          <p:sp>
            <p:nvSpPr>
              <p:cNvPr id="28" name="Oval 27">
                <a:extLst>
                  <a:ext uri="{FF2B5EF4-FFF2-40B4-BE49-F238E27FC236}">
                    <a16:creationId xmlns:a16="http://schemas.microsoft.com/office/drawing/2014/main" id="{597312DA-96EA-51F2-1D80-C7172AB8AA9A}"/>
                  </a:ext>
                </a:extLst>
              </p:cNvPr>
              <p:cNvSpPr>
                <a:spLocks noChangeAspect="1"/>
              </p:cNvSpPr>
              <p:nvPr/>
            </p:nvSpPr>
            <p:spPr>
              <a:xfrm>
                <a:off x="6811831" y="2539051"/>
                <a:ext cx="648325" cy="648325"/>
              </a:xfrm>
              <a:prstGeom prst="ellipse">
                <a:avLst/>
              </a:prstGeom>
              <a:blipFill>
                <a:blip r:embed="rId5"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sp>
            <p:nvSpPr>
              <p:cNvPr id="29" name="TextBox 28">
                <a:extLst>
                  <a:ext uri="{FF2B5EF4-FFF2-40B4-BE49-F238E27FC236}">
                    <a16:creationId xmlns:a16="http://schemas.microsoft.com/office/drawing/2014/main" id="{E142EB7C-E814-87E8-0472-DECBBEAD2C58}"/>
                  </a:ext>
                </a:extLst>
              </p:cNvPr>
              <p:cNvSpPr txBox="1"/>
              <p:nvPr/>
            </p:nvSpPr>
            <p:spPr>
              <a:xfrm>
                <a:off x="7515229" y="2637814"/>
                <a:ext cx="1266825"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US" sz="1200" b="1"/>
                  <a:t>Join the movement</a:t>
                </a:r>
              </a:p>
            </p:txBody>
          </p:sp>
        </p:grpSp>
        <p:pic>
          <p:nvPicPr>
            <p:cNvPr id="27" name="Graphic 26">
              <a:extLst>
                <a:ext uri="{FF2B5EF4-FFF2-40B4-BE49-F238E27FC236}">
                  <a16:creationId xmlns:a16="http://schemas.microsoft.com/office/drawing/2014/main" id="{72F71A8F-D992-D719-4A2A-004E624489E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935489" y="2653373"/>
              <a:ext cx="400844" cy="388696"/>
            </a:xfrm>
            <a:prstGeom prst="rect">
              <a:avLst/>
            </a:prstGeom>
          </p:spPr>
        </p:pic>
      </p:grpSp>
      <p:cxnSp>
        <p:nvCxnSpPr>
          <p:cNvPr id="30" name="Straight Connector 29">
            <a:extLst>
              <a:ext uri="{FF2B5EF4-FFF2-40B4-BE49-F238E27FC236}">
                <a16:creationId xmlns:a16="http://schemas.microsoft.com/office/drawing/2014/main" id="{F9AB7093-5CE0-2EE4-6B52-39F1329445D7}"/>
              </a:ext>
            </a:extLst>
          </p:cNvPr>
          <p:cNvCxnSpPr/>
          <p:nvPr/>
        </p:nvCxnSpPr>
        <p:spPr>
          <a:xfrm>
            <a:off x="513713" y="2687955"/>
            <a:ext cx="8162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CDA6976-4532-99D6-3ED9-C000D074B15B}"/>
              </a:ext>
            </a:extLst>
          </p:cNvPr>
          <p:cNvCxnSpPr>
            <a:cxnSpLocks/>
          </p:cNvCxnSpPr>
          <p:nvPr/>
        </p:nvCxnSpPr>
        <p:spPr>
          <a:xfrm>
            <a:off x="2438400" y="1950109"/>
            <a:ext cx="0" cy="21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0E1965B-708F-813D-3DD0-CDCE96126EE1}"/>
              </a:ext>
            </a:extLst>
          </p:cNvPr>
          <p:cNvSpPr txBox="1"/>
          <p:nvPr/>
        </p:nvSpPr>
        <p:spPr>
          <a:xfrm>
            <a:off x="513712" y="2915621"/>
            <a:ext cx="1872000" cy="922954"/>
          </a:xfrm>
          <a:prstGeom prst="rect">
            <a:avLst/>
          </a:prstGeom>
          <a:noFill/>
        </p:spPr>
        <p:txBody>
          <a:bodyPr wrap="square" lIns="0" tIns="0" rIns="0" bIns="0">
            <a:noAutofit/>
          </a:bodyPr>
          <a:lstStyle/>
          <a:p>
            <a:pPr>
              <a:lnSpc>
                <a:spcPct val="120000"/>
              </a:lnSpc>
              <a:spcAft>
                <a:spcPts val="450"/>
              </a:spcAft>
              <a:buSzPct val="120000"/>
              <a:defRPr sz="2200">
                <a:solidFill>
                  <a:srgbClr val="1E2228"/>
                </a:solidFill>
              </a:defRPr>
            </a:pPr>
            <a:r>
              <a:rPr lang="en-AU" sz="1200"/>
              <a:t>Establish a common data schema for how open-source Postgres tools share metrics and events</a:t>
            </a:r>
          </a:p>
        </p:txBody>
      </p:sp>
      <p:sp>
        <p:nvSpPr>
          <p:cNvPr id="33" name="TextBox 32">
            <a:extLst>
              <a:ext uri="{FF2B5EF4-FFF2-40B4-BE49-F238E27FC236}">
                <a16:creationId xmlns:a16="http://schemas.microsoft.com/office/drawing/2014/main" id="{40AE346E-4428-DDA8-4F79-799D4BF11897}"/>
              </a:ext>
            </a:extLst>
          </p:cNvPr>
          <p:cNvSpPr txBox="1"/>
          <p:nvPr/>
        </p:nvSpPr>
        <p:spPr>
          <a:xfrm>
            <a:off x="2571116" y="2915621"/>
            <a:ext cx="1906272" cy="922954"/>
          </a:xfrm>
          <a:prstGeom prst="rect">
            <a:avLst/>
          </a:prstGeom>
          <a:noFill/>
        </p:spPr>
        <p:txBody>
          <a:bodyPr wrap="square" lIns="0" tIns="0" rIns="0" bIns="0">
            <a:noAutofit/>
          </a:bodyPr>
          <a:lstStyle/>
          <a:p>
            <a:pPr>
              <a:lnSpc>
                <a:spcPct val="120000"/>
              </a:lnSpc>
              <a:spcAft>
                <a:spcPts val="450"/>
              </a:spcAft>
              <a:buSzPct val="120000"/>
              <a:defRPr sz="2200">
                <a:solidFill>
                  <a:srgbClr val="1E2228"/>
                </a:solidFill>
              </a:defRPr>
            </a:pPr>
            <a:r>
              <a:rPr lang="en-AU" sz="1200">
                <a:solidFill>
                  <a:srgbClr val="1E2228"/>
                </a:solidFill>
              </a:rPr>
              <a:t>Build bridges between existing giants like pg_backrest, Patroni, and pg_stat_statements</a:t>
            </a:r>
          </a:p>
        </p:txBody>
      </p:sp>
      <p:cxnSp>
        <p:nvCxnSpPr>
          <p:cNvPr id="34" name="Straight Connector 33">
            <a:extLst>
              <a:ext uri="{FF2B5EF4-FFF2-40B4-BE49-F238E27FC236}">
                <a16:creationId xmlns:a16="http://schemas.microsoft.com/office/drawing/2014/main" id="{27A2B5D7-1C16-D561-109B-54D4654EC370}"/>
              </a:ext>
            </a:extLst>
          </p:cNvPr>
          <p:cNvCxnSpPr>
            <a:cxnSpLocks/>
          </p:cNvCxnSpPr>
          <p:nvPr/>
        </p:nvCxnSpPr>
        <p:spPr>
          <a:xfrm>
            <a:off x="4610100" y="1950109"/>
            <a:ext cx="0" cy="21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99C7C45-26BB-FC5D-C7D6-BD77D35AC427}"/>
              </a:ext>
            </a:extLst>
          </p:cNvPr>
          <p:cNvSpPr txBox="1"/>
          <p:nvPr/>
        </p:nvSpPr>
        <p:spPr>
          <a:xfrm>
            <a:off x="4742815" y="2915621"/>
            <a:ext cx="1945324" cy="922954"/>
          </a:xfrm>
          <a:prstGeom prst="rect">
            <a:avLst/>
          </a:prstGeom>
          <a:noFill/>
        </p:spPr>
        <p:txBody>
          <a:bodyPr wrap="square" lIns="0" tIns="0" rIns="0" bIns="0">
            <a:noAutofit/>
          </a:bodyPr>
          <a:lstStyle/>
          <a:p>
            <a:pPr>
              <a:lnSpc>
                <a:spcPct val="120000"/>
              </a:lnSpc>
              <a:spcAft>
                <a:spcPts val="450"/>
              </a:spcAft>
              <a:buSzPct val="120000"/>
              <a:defRPr sz="2200">
                <a:solidFill>
                  <a:srgbClr val="1E2228"/>
                </a:solidFill>
              </a:defRPr>
            </a:pPr>
            <a:r>
              <a:rPr lang="en-AU" sz="1200">
                <a:solidFill>
                  <a:srgbClr val="1E2228"/>
                </a:solidFill>
              </a:rPr>
              <a:t>Focus on the user experience of troubleshooting, not just the raw collection of data</a:t>
            </a:r>
          </a:p>
        </p:txBody>
      </p:sp>
      <p:cxnSp>
        <p:nvCxnSpPr>
          <p:cNvPr id="36" name="Straight Connector 35">
            <a:extLst>
              <a:ext uri="{FF2B5EF4-FFF2-40B4-BE49-F238E27FC236}">
                <a16:creationId xmlns:a16="http://schemas.microsoft.com/office/drawing/2014/main" id="{C55CD661-FF0F-4AC9-2CD3-848D493816B2}"/>
              </a:ext>
            </a:extLst>
          </p:cNvPr>
          <p:cNvCxnSpPr>
            <a:cxnSpLocks/>
          </p:cNvCxnSpPr>
          <p:nvPr/>
        </p:nvCxnSpPr>
        <p:spPr>
          <a:xfrm>
            <a:off x="6772275" y="1950109"/>
            <a:ext cx="0" cy="21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2760507-FB00-70A0-4278-8195BCF7E4A1}"/>
              </a:ext>
            </a:extLst>
          </p:cNvPr>
          <p:cNvSpPr txBox="1"/>
          <p:nvPr/>
        </p:nvSpPr>
        <p:spPr>
          <a:xfrm>
            <a:off x="6856413" y="2915621"/>
            <a:ext cx="1931036" cy="922954"/>
          </a:xfrm>
          <a:prstGeom prst="rect">
            <a:avLst/>
          </a:prstGeom>
          <a:noFill/>
        </p:spPr>
        <p:txBody>
          <a:bodyPr wrap="square" lIns="0" tIns="0" rIns="0" bIns="0">
            <a:noAutofit/>
          </a:bodyPr>
          <a:lstStyle/>
          <a:p>
            <a:pPr>
              <a:lnSpc>
                <a:spcPct val="120000"/>
              </a:lnSpc>
              <a:spcAft>
                <a:spcPts val="450"/>
              </a:spcAft>
              <a:buSzPct val="120000"/>
              <a:defRPr sz="2200">
                <a:solidFill>
                  <a:srgbClr val="1E2228"/>
                </a:solidFill>
              </a:defRPr>
            </a:pPr>
            <a:r>
              <a:rPr lang="en-AU" sz="1200">
                <a:solidFill>
                  <a:srgbClr val="1E2228"/>
                </a:solidFill>
              </a:rPr>
              <a:t>Contribute to the open-source efforts aimed at building the first </a:t>
            </a:r>
            <a:r>
              <a:rPr lang="en-AU" sz="1200" i="1">
                <a:solidFill>
                  <a:srgbClr val="1E2228"/>
                </a:solidFill>
              </a:rPr>
              <a:t>Unified Cockpit</a:t>
            </a:r>
            <a:r>
              <a:rPr lang="en-AU" sz="1200">
                <a:solidFill>
                  <a:srgbClr val="1E2228"/>
                </a:solidFill>
              </a:rPr>
              <a:t> for PostgreSQL</a:t>
            </a:r>
          </a:p>
        </p:txBody>
      </p:sp>
    </p:spTree>
    <p:extLst>
      <p:ext uri="{BB962C8B-B14F-4D97-AF65-F5344CB8AC3E}">
        <p14:creationId xmlns:p14="http://schemas.microsoft.com/office/powerpoint/2010/main" val="2037414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10" presetClass="entr" presetSubtype="0" fill="hold" nodeType="withEffect">
                                  <p:stCondLst>
                                    <p:cond delay="8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750"/>
                                        <p:tgtEl>
                                          <p:spTgt spid="20"/>
                                        </p:tgtEl>
                                      </p:cBhvr>
                                    </p:animEffect>
                                  </p:childTnLst>
                                </p:cTn>
                              </p:par>
                              <p:par>
                                <p:cTn id="11" presetID="10" presetClass="entr" presetSubtype="0" fill="hold" nodeType="withEffect">
                                  <p:stCondLst>
                                    <p:cond delay="12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22" presetClass="entr" presetSubtype="1" fill="hold" nodeType="withEffect">
                                  <p:stCondLst>
                                    <p:cond delay="30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750"/>
                                        <p:tgtEl>
                                          <p:spTgt spid="31"/>
                                        </p:tgtEl>
                                      </p:cBhvr>
                                    </p:animEffect>
                                  </p:childTnLst>
                                </p:cTn>
                              </p:par>
                              <p:par>
                                <p:cTn id="17" presetID="22" presetClass="entr" presetSubtype="1" fill="hold" nodeType="withEffect">
                                  <p:stCondLst>
                                    <p:cond delay="70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750"/>
                                        <p:tgtEl>
                                          <p:spTgt spid="34"/>
                                        </p:tgtEl>
                                      </p:cBhvr>
                                    </p:animEffect>
                                  </p:childTnLst>
                                </p:cTn>
                              </p:par>
                              <p:par>
                                <p:cTn id="20" presetID="22" presetClass="entr" presetSubtype="1" fill="hold" nodeType="withEffect">
                                  <p:stCondLst>
                                    <p:cond delay="110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750"/>
                                        <p:tgtEl>
                                          <p:spTgt spid="36"/>
                                        </p:tgtEl>
                                      </p:cBhvr>
                                    </p:animEffect>
                                  </p:childTnLst>
                                </p:cTn>
                              </p:par>
                              <p:par>
                                <p:cTn id="23" presetID="22" presetClass="entr" presetSubtype="8"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1500"/>
                                        <p:tgtEl>
                                          <p:spTgt spid="30"/>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750"/>
                                        <p:tgtEl>
                                          <p:spTgt spid="32"/>
                                        </p:tgtEl>
                                      </p:cBhvr>
                                    </p:animEffect>
                                  </p:childTnLst>
                                </p:cTn>
                              </p:par>
                              <p:par>
                                <p:cTn id="29" presetID="10" presetClass="entr" presetSubtype="0" fill="hold" grpId="0" nodeType="withEffect">
                                  <p:stCondLst>
                                    <p:cond delay="60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750"/>
                                        <p:tgtEl>
                                          <p:spTgt spid="33"/>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750"/>
                                        <p:tgtEl>
                                          <p:spTgt spid="35"/>
                                        </p:tgtEl>
                                      </p:cBhvr>
                                    </p:animEffect>
                                  </p:childTnLst>
                                </p:cTn>
                              </p:par>
                              <p:par>
                                <p:cTn id="35" presetID="10" presetClass="entr" presetSubtype="0" fill="hold" grpId="0" nodeType="withEffect">
                                  <p:stCondLst>
                                    <p:cond delay="140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750"/>
                                        <p:tgtEl>
                                          <p:spTgt spid="37"/>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3EA1024-161B-53F2-C42D-C3A5ACC9D299}"/>
              </a:ext>
            </a:extLst>
          </p:cNvPr>
          <p:cNvGrpSpPr/>
          <p:nvPr/>
        </p:nvGrpSpPr>
        <p:grpSpPr>
          <a:xfrm>
            <a:off x="1110369" y="2305235"/>
            <a:ext cx="6976800" cy="2401200"/>
            <a:chOff x="1110369" y="2305235"/>
            <a:chExt cx="6976800" cy="2401200"/>
          </a:xfrm>
        </p:grpSpPr>
        <p:sp>
          <p:nvSpPr>
            <p:cNvPr id="6" name="Text Placeholder 2">
              <a:extLst>
                <a:ext uri="{FF2B5EF4-FFF2-40B4-BE49-F238E27FC236}">
                  <a16:creationId xmlns:a16="http://schemas.microsoft.com/office/drawing/2014/main" id="{8BE03FE7-9C14-7D29-8C50-5E7A08512C68}"/>
                </a:ext>
              </a:extLst>
            </p:cNvPr>
            <p:cNvSpPr txBox="1">
              <a:spLocks/>
            </p:cNvSpPr>
            <p:nvPr/>
          </p:nvSpPr>
          <p:spPr>
            <a:xfrm>
              <a:off x="1176391" y="2362836"/>
              <a:ext cx="6840000" cy="2285999"/>
            </a:xfrm>
            <a:prstGeom prst="rect">
              <a:avLst/>
            </a:prstGeom>
            <a:solidFill>
              <a:schemeClr val="bg1">
                <a:alpha val="90000"/>
              </a:schemeClr>
            </a:solidFill>
            <a:ln>
              <a:noFill/>
            </a:ln>
          </p:spPr>
          <p:txBody>
            <a:bodyPr vert="horz" wrap="square" lIns="72000" tIns="72000" rIns="72000" bIns="0" rtlCol="0">
              <a:noAutofit/>
            </a:bodyPr>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endParaRPr lang="en-AU" sz="1200" b="1"/>
            </a:p>
          </p:txBody>
        </p:sp>
        <p:sp>
          <p:nvSpPr>
            <p:cNvPr id="41" name="Rectangle 40">
              <a:extLst>
                <a:ext uri="{FF2B5EF4-FFF2-40B4-BE49-F238E27FC236}">
                  <a16:creationId xmlns:a16="http://schemas.microsoft.com/office/drawing/2014/main" id="{6FEB342D-549D-B811-4C23-210286F43505}"/>
                </a:ext>
              </a:extLst>
            </p:cNvPr>
            <p:cNvSpPr/>
            <p:nvPr/>
          </p:nvSpPr>
          <p:spPr>
            <a:xfrm>
              <a:off x="1110369" y="2305235"/>
              <a:ext cx="6976800" cy="2401200"/>
            </a:xfrm>
            <a:prstGeom prst="rect">
              <a:avLst/>
            </a:prstGeom>
            <a:noFill/>
            <a:ln w="25400">
              <a:solidFill>
                <a:schemeClr val="bg1">
                  <a:alpha val="90000"/>
                </a:schemeClr>
              </a:solidFill>
            </a:ln>
          </p:spPr>
          <p:txBody>
            <a:bodyPr vert="horz" wrap="square" lIns="72000" tIns="72000" rIns="72000" bIns="0" rtlCol="0">
              <a:noAutofit/>
            </a:bodyPr>
            <a:lstStyle/>
            <a:p>
              <a:pPr algn="ctr" defTabSz="685800">
                <a:buClr>
                  <a:srgbClr val="FF8000"/>
                </a:buClr>
                <a:buSzPct val="120000"/>
              </a:pPr>
              <a:endParaRPr lang="en-US" sz="1200" b="1">
                <a:solidFill>
                  <a:schemeClr val="tx1"/>
                </a:solidFill>
                <a:latin typeface="Fujitsu Infinity Pro" pitchFamily="2" charset="0"/>
              </a:endParaRPr>
            </a:p>
          </p:txBody>
        </p:sp>
      </p:grpSp>
      <p:sp>
        <p:nvSpPr>
          <p:cNvPr id="19" name="Title 18">
            <a:extLst>
              <a:ext uri="{FF2B5EF4-FFF2-40B4-BE49-F238E27FC236}">
                <a16:creationId xmlns:a16="http://schemas.microsoft.com/office/drawing/2014/main" id="{15497414-464E-872E-659B-40FD24C6A010}"/>
              </a:ext>
            </a:extLst>
          </p:cNvPr>
          <p:cNvSpPr>
            <a:spLocks noGrp="1"/>
          </p:cNvSpPr>
          <p:nvPr>
            <p:ph type="title"/>
          </p:nvPr>
        </p:nvSpPr>
        <p:spPr/>
        <p:txBody>
          <a:bodyPr/>
          <a:lstStyle/>
          <a:p>
            <a:r>
              <a:rPr lang="en-US">
                <a:solidFill>
                  <a:schemeClr val="bg1"/>
                </a:solidFill>
              </a:rPr>
              <a:t>Some thoughts</a:t>
            </a:r>
          </a:p>
        </p:txBody>
      </p:sp>
      <p:sp>
        <p:nvSpPr>
          <p:cNvPr id="7" name="Text Placeholder 2">
            <a:extLst>
              <a:ext uri="{FF2B5EF4-FFF2-40B4-BE49-F238E27FC236}">
                <a16:creationId xmlns:a16="http://schemas.microsoft.com/office/drawing/2014/main" id="{52AF8CF0-BAC8-F7C8-4F20-D1513B8BF7A2}"/>
              </a:ext>
            </a:extLst>
          </p:cNvPr>
          <p:cNvSpPr txBox="1">
            <a:spLocks/>
          </p:cNvSpPr>
          <p:nvPr/>
        </p:nvSpPr>
        <p:spPr>
          <a:xfrm>
            <a:off x="1182911" y="3327282"/>
            <a:ext cx="1667624" cy="1008000"/>
          </a:xfrm>
          <a:prstGeom prst="rect">
            <a:avLst/>
          </a:prstGeom>
          <a:noFill/>
          <a:ln>
            <a:noFill/>
          </a:ln>
        </p:spPr>
        <p:txBody>
          <a:bodyPr vert="horz" wrap="square" lIns="72000" tIns="72000" rIns="72000" bIns="0" rtlCol="0">
            <a:noAutofit/>
          </a:bodyPr>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AU" sz="1200" b="1"/>
              <a:t>Single source</a:t>
            </a:r>
            <a:br>
              <a:rPr lang="en-AU" sz="1200" b="1"/>
            </a:br>
            <a:r>
              <a:rPr lang="en-AU" sz="1200" b="1"/>
              <a:t>of truth</a:t>
            </a:r>
            <a:br>
              <a:rPr lang="en-AU" sz="1200" b="1"/>
            </a:br>
            <a:r>
              <a:rPr lang="en-AU" sz="1200"/>
              <a:t>for queries, logs, replication,</a:t>
            </a:r>
            <a:br>
              <a:rPr lang="en-AU" sz="1200"/>
            </a:br>
            <a:r>
              <a:rPr lang="en-AU" sz="1200"/>
              <a:t>and resource metrics</a:t>
            </a:r>
          </a:p>
        </p:txBody>
      </p:sp>
      <p:sp>
        <p:nvSpPr>
          <p:cNvPr id="8" name="Text Placeholder 2">
            <a:extLst>
              <a:ext uri="{FF2B5EF4-FFF2-40B4-BE49-F238E27FC236}">
                <a16:creationId xmlns:a16="http://schemas.microsoft.com/office/drawing/2014/main" id="{2D5A5678-966C-7BA3-2480-04D2321FE6B8}"/>
              </a:ext>
            </a:extLst>
          </p:cNvPr>
          <p:cNvSpPr txBox="1">
            <a:spLocks/>
          </p:cNvSpPr>
          <p:nvPr/>
        </p:nvSpPr>
        <p:spPr>
          <a:xfrm>
            <a:off x="2919625" y="3327282"/>
            <a:ext cx="1602553" cy="1008000"/>
          </a:xfrm>
          <a:prstGeom prst="rect">
            <a:avLst/>
          </a:prstGeom>
          <a:noFill/>
          <a:ln>
            <a:noFill/>
          </a:ln>
        </p:spPr>
        <p:txBody>
          <a:bodyPr vert="horz" wrap="square" lIns="72000" tIns="72000" rIns="72000" bIns="0" rtlCol="0">
            <a:noAutofit/>
          </a:bodyPr>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AU" sz="1200" b="1"/>
              <a:t>Faster</a:t>
            </a:r>
            <a:br>
              <a:rPr lang="en-AU" sz="1200" b="1"/>
            </a:br>
            <a:r>
              <a:rPr lang="en-AU" sz="1200" b="1"/>
              <a:t>RCA</a:t>
            </a:r>
            <a:br>
              <a:rPr lang="en-AU" sz="1200" b="1"/>
            </a:br>
            <a:r>
              <a:rPr lang="en-AU" sz="1200"/>
              <a:t>(root cause analysis) with guided workflows and correlated views</a:t>
            </a:r>
          </a:p>
        </p:txBody>
      </p:sp>
      <p:sp>
        <p:nvSpPr>
          <p:cNvPr id="9" name="Text Placeholder 2">
            <a:extLst>
              <a:ext uri="{FF2B5EF4-FFF2-40B4-BE49-F238E27FC236}">
                <a16:creationId xmlns:a16="http://schemas.microsoft.com/office/drawing/2014/main" id="{E2A4B16C-B22F-DA58-768A-A1070B3BBA03}"/>
              </a:ext>
            </a:extLst>
          </p:cNvPr>
          <p:cNvSpPr txBox="1">
            <a:spLocks/>
          </p:cNvSpPr>
          <p:nvPr/>
        </p:nvSpPr>
        <p:spPr>
          <a:xfrm>
            <a:off x="4591269" y="3327282"/>
            <a:ext cx="1667624" cy="1008000"/>
          </a:xfrm>
          <a:prstGeom prst="rect">
            <a:avLst/>
          </a:prstGeom>
          <a:noFill/>
          <a:ln>
            <a:noFill/>
          </a:ln>
        </p:spPr>
        <p:txBody>
          <a:bodyPr vert="horz" wrap="square" lIns="72000" tIns="72000" rIns="72000" bIns="0" rtlCol="0">
            <a:noAutofit/>
          </a:bodyPr>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AU" sz="1200" b="1"/>
              <a:t>Standardized playbooks </a:t>
            </a:r>
            <a:br>
              <a:rPr lang="en-AU" sz="1200" b="1"/>
            </a:br>
            <a:r>
              <a:rPr lang="en-AU" sz="1200"/>
              <a:t>so support engineers follow the same steps and generate consistent outcomes</a:t>
            </a:r>
          </a:p>
        </p:txBody>
      </p:sp>
      <p:sp>
        <p:nvSpPr>
          <p:cNvPr id="10" name="Text Placeholder 2">
            <a:extLst>
              <a:ext uri="{FF2B5EF4-FFF2-40B4-BE49-F238E27FC236}">
                <a16:creationId xmlns:a16="http://schemas.microsoft.com/office/drawing/2014/main" id="{95385324-567D-EC69-AB54-680F13132215}"/>
              </a:ext>
            </a:extLst>
          </p:cNvPr>
          <p:cNvSpPr txBox="1">
            <a:spLocks/>
          </p:cNvSpPr>
          <p:nvPr/>
        </p:nvSpPr>
        <p:spPr>
          <a:xfrm>
            <a:off x="6327980" y="3296802"/>
            <a:ext cx="1621392" cy="1008000"/>
          </a:xfrm>
          <a:prstGeom prst="rect">
            <a:avLst/>
          </a:prstGeom>
          <a:noFill/>
          <a:ln>
            <a:noFill/>
          </a:ln>
        </p:spPr>
        <p:txBody>
          <a:bodyPr vert="horz" wrap="square" lIns="72000" tIns="72000" rIns="72000" bIns="0" rtlCol="0">
            <a:noAutofit/>
          </a:bodyPr>
          <a:lstStyle>
            <a:lvl1pPr marL="250825" indent="-250825" algn="l" defTabSz="685800" rtl="0" eaLnBrk="1" latinLnBrk="0" hangingPunct="1">
              <a:lnSpc>
                <a:spcPct val="100000"/>
              </a:lnSpc>
              <a:spcBef>
                <a:spcPts val="0"/>
              </a:spcBef>
              <a:buClr>
                <a:srgbClr val="FF8000"/>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en-AU" sz="1200" b="1"/>
              <a:t>Pluggable </a:t>
            </a:r>
            <a:br>
              <a:rPr lang="en-AU" sz="1200" b="1"/>
            </a:br>
            <a:br>
              <a:rPr lang="en-AU" sz="1200" b="1"/>
            </a:br>
            <a:r>
              <a:rPr lang="en-AU" sz="1200"/>
              <a:t>across on-prem, cloud, and managed PostgreSQL distributions</a:t>
            </a:r>
          </a:p>
        </p:txBody>
      </p:sp>
      <p:sp>
        <p:nvSpPr>
          <p:cNvPr id="11" name="Text Placeholder 2">
            <a:extLst>
              <a:ext uri="{FF2B5EF4-FFF2-40B4-BE49-F238E27FC236}">
                <a16:creationId xmlns:a16="http://schemas.microsoft.com/office/drawing/2014/main" id="{5C4E1787-4D2D-8266-9027-FC884FFCD5F1}"/>
              </a:ext>
            </a:extLst>
          </p:cNvPr>
          <p:cNvSpPr txBox="1">
            <a:spLocks/>
          </p:cNvSpPr>
          <p:nvPr/>
        </p:nvSpPr>
        <p:spPr>
          <a:xfrm>
            <a:off x="1405698" y="2478185"/>
            <a:ext cx="6279058" cy="396000"/>
          </a:xfrm>
          <a:prstGeom prst="rect">
            <a:avLst/>
          </a:prstGeom>
          <a:noFill/>
          <a:ln>
            <a:noFill/>
          </a:ln>
        </p:spPr>
        <p:txBody>
          <a:bodyPr vert="horz" wrap="square" lIns="0" tIns="0" rIns="0" bIns="0" rtlCol="0" anchor="ctr" anchorCtr="0">
            <a:noAutofit/>
          </a:bodyPr>
          <a:lstStyle>
            <a:lvl1pPr marL="250825" indent="-250825" algn="l" defTabSz="685800" rtl="0" eaLnBrk="1" latinLnBrk="0" hangingPunct="1">
              <a:lnSpc>
                <a:spcPct val="100000"/>
              </a:lnSpc>
              <a:spcBef>
                <a:spcPts val="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lvl="1" indent="0" algn="ctr">
              <a:lnSpc>
                <a:spcPct val="110000"/>
              </a:lnSpc>
              <a:buFont typeface="Arial" panose="020B0604020202020204" pitchFamily="34" charset="0"/>
              <a:buNone/>
            </a:pPr>
            <a:r>
              <a:rPr lang="en-AU" sz="1200"/>
              <a:t>A unified, extensible troubleshooting platform that consolidates observability, diagnostics, and runbooks into a single pane—purpose-built for PostgreSQL support</a:t>
            </a:r>
            <a:endParaRPr lang="en-AU" sz="1200" dirty="0"/>
          </a:p>
        </p:txBody>
      </p:sp>
      <p:cxnSp>
        <p:nvCxnSpPr>
          <p:cNvPr id="12" name="Straight Connector 11">
            <a:extLst>
              <a:ext uri="{FF2B5EF4-FFF2-40B4-BE49-F238E27FC236}">
                <a16:creationId xmlns:a16="http://schemas.microsoft.com/office/drawing/2014/main" id="{418E2E60-204E-4D28-7F2B-A371BAC6FE6A}"/>
              </a:ext>
            </a:extLst>
          </p:cNvPr>
          <p:cNvCxnSpPr>
            <a:cxnSpLocks/>
          </p:cNvCxnSpPr>
          <p:nvPr/>
        </p:nvCxnSpPr>
        <p:spPr>
          <a:xfrm flipH="1">
            <a:off x="4556723" y="3296802"/>
            <a:ext cx="1" cy="136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B5E2C6-BB6E-62E7-7951-EFE122D44E6C}"/>
              </a:ext>
            </a:extLst>
          </p:cNvPr>
          <p:cNvCxnSpPr>
            <a:cxnSpLocks/>
          </p:cNvCxnSpPr>
          <p:nvPr/>
        </p:nvCxnSpPr>
        <p:spPr>
          <a:xfrm>
            <a:off x="2885080" y="3296802"/>
            <a:ext cx="0" cy="136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A48CC80-DF76-720C-3FC8-796482EAF48D}"/>
              </a:ext>
            </a:extLst>
          </p:cNvPr>
          <p:cNvCxnSpPr>
            <a:cxnSpLocks/>
          </p:cNvCxnSpPr>
          <p:nvPr/>
        </p:nvCxnSpPr>
        <p:spPr>
          <a:xfrm>
            <a:off x="6293437" y="3296802"/>
            <a:ext cx="0" cy="136800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A3FFF88F-DB8F-3C67-067D-B07B1FDA0E9B}"/>
              </a:ext>
            </a:extLst>
          </p:cNvPr>
          <p:cNvGrpSpPr/>
          <p:nvPr/>
        </p:nvGrpSpPr>
        <p:grpSpPr>
          <a:xfrm>
            <a:off x="1176391" y="2979596"/>
            <a:ext cx="6840000" cy="317206"/>
            <a:chOff x="1176391" y="2979596"/>
            <a:chExt cx="6840000" cy="317206"/>
          </a:xfrm>
        </p:grpSpPr>
        <p:sp>
          <p:nvSpPr>
            <p:cNvPr id="25" name="Text Placeholder 2">
              <a:extLst>
                <a:ext uri="{FF2B5EF4-FFF2-40B4-BE49-F238E27FC236}">
                  <a16:creationId xmlns:a16="http://schemas.microsoft.com/office/drawing/2014/main" id="{F616C02D-774C-B6EE-2FF8-6F82B9CB5CCC}"/>
                </a:ext>
              </a:extLst>
            </p:cNvPr>
            <p:cNvSpPr txBox="1">
              <a:spLocks/>
            </p:cNvSpPr>
            <p:nvPr/>
          </p:nvSpPr>
          <p:spPr>
            <a:xfrm>
              <a:off x="1261464" y="3006673"/>
              <a:ext cx="6621074" cy="263343"/>
            </a:xfrm>
            <a:prstGeom prst="rect">
              <a:avLst/>
            </a:prstGeom>
            <a:noFill/>
            <a:ln>
              <a:noFill/>
            </a:ln>
          </p:spPr>
          <p:txBody>
            <a:bodyPr vert="horz" wrap="square" lIns="0" tIns="0" rIns="0" bIns="0" rtlCol="0" anchor="ctr" anchorCtr="0">
              <a:noAutofit/>
            </a:bodyPr>
            <a:lstStyle>
              <a:lvl1pPr marL="250825" indent="-250825" algn="l" defTabSz="685800" rtl="0" eaLnBrk="1" latinLnBrk="0" hangingPunct="1">
                <a:lnSpc>
                  <a:spcPct val="100000"/>
                </a:lnSpc>
                <a:spcBef>
                  <a:spcPts val="0"/>
                </a:spcBef>
                <a:buClr>
                  <a:srgbClr val="D80084"/>
                </a:buClr>
                <a:buSzPct val="120000"/>
                <a:buFont typeface="Arial" panose="020B0604020202020204" pitchFamily="34" charset="0"/>
                <a:buChar char="●"/>
                <a:defRPr sz="2200" kern="1200">
                  <a:solidFill>
                    <a:schemeClr val="tx1"/>
                  </a:solidFill>
                  <a:latin typeface="Fujitsu Infinity Pro" pitchFamily="2" charset="0"/>
                  <a:ea typeface="+mn-ea"/>
                  <a:cs typeface="+mn-cs"/>
                </a:defRPr>
              </a:lvl1pPr>
              <a:lvl2pPr marL="563563" indent="-220663" algn="l" defTabSz="685800" rtl="0" eaLnBrk="1" latinLnBrk="0" hangingPunct="1">
                <a:lnSpc>
                  <a:spcPct val="100000"/>
                </a:lnSpc>
                <a:spcBef>
                  <a:spcPts val="0"/>
                </a:spcBef>
                <a:buClr>
                  <a:srgbClr val="6D6E70"/>
                </a:buClr>
                <a:buSzPct val="120000"/>
                <a:buFont typeface="Arial" panose="020B0604020202020204" pitchFamily="34" charset="0"/>
                <a:buChar char="●"/>
                <a:defRPr sz="2000" kern="1200">
                  <a:solidFill>
                    <a:schemeClr val="tx1"/>
                  </a:solidFill>
                  <a:latin typeface="Fujitsu Infinity Pro" pitchFamily="2" charset="0"/>
                  <a:ea typeface="+mn-ea"/>
                  <a:cs typeface="+mn-cs"/>
                </a:defRPr>
              </a:lvl2pPr>
              <a:lvl3pPr marL="873125" indent="-187325" algn="l" defTabSz="685800" rtl="0" eaLnBrk="1" latinLnBrk="0" hangingPunct="1">
                <a:lnSpc>
                  <a:spcPct val="100000"/>
                </a:lnSpc>
                <a:spcBef>
                  <a:spcPts val="0"/>
                </a:spcBef>
                <a:buClr>
                  <a:srgbClr val="6D6E70"/>
                </a:buClr>
                <a:buSzPct val="120000"/>
                <a:buFont typeface="Arial" panose="020B0604020202020204" pitchFamily="34" charset="0"/>
                <a:buChar char="●"/>
                <a:defRPr sz="1800" kern="1200">
                  <a:solidFill>
                    <a:schemeClr val="tx1"/>
                  </a:solidFill>
                  <a:latin typeface="Fujitsu Infinity Pro" pitchFamily="2" charset="0"/>
                  <a:ea typeface="+mn-ea"/>
                  <a:cs typeface="+mn-cs"/>
                </a:defRPr>
              </a:lvl3pPr>
              <a:lvl4pPr marL="1200150" indent="-171450" algn="l" defTabSz="685800" rtl="0" eaLnBrk="1" latinLnBrk="0" hangingPunct="1">
                <a:lnSpc>
                  <a:spcPct val="100000"/>
                </a:lnSpc>
                <a:spcBef>
                  <a:spcPts val="0"/>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4pPr>
              <a:lvl5pPr marL="15430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Fujitsu Infinity Pro" pitchFamily="2" charset="0"/>
                  <a:ea typeface="+mn-ea"/>
                  <a:cs typeface="+mn-cs"/>
                </a:defRPr>
              </a:lvl5pPr>
              <a:lvl6pPr marL="18859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Clr>
                  <a:srgbClr val="6D6E70"/>
                </a:buClr>
                <a:buSzPct val="120000"/>
                <a:buFont typeface="Arial" panose="020B0604020202020204" pitchFamily="34" charset="0"/>
                <a:buChar char="●"/>
                <a:defRPr sz="1600" kern="1200">
                  <a:solidFill>
                    <a:schemeClr val="tx1"/>
                  </a:solidFill>
                  <a:latin typeface="+mn-lt"/>
                  <a:ea typeface="+mn-ea"/>
                  <a:cs typeface="+mn-cs"/>
                </a:defRPr>
              </a:lvl9pPr>
            </a:lstStyle>
            <a:p>
              <a:pPr marL="0" lvl="1" indent="0" algn="ctr">
                <a:lnSpc>
                  <a:spcPct val="110000"/>
                </a:lnSpc>
                <a:buFont typeface="Arial" panose="020B0604020202020204" pitchFamily="34" charset="0"/>
                <a:buNone/>
              </a:pPr>
              <a:r>
                <a:rPr lang="en-AU" sz="1200" b="1"/>
                <a:t>Core goals</a:t>
              </a:r>
              <a:endParaRPr lang="en-AU" sz="1200" b="1" dirty="0"/>
            </a:p>
          </p:txBody>
        </p:sp>
        <p:cxnSp>
          <p:nvCxnSpPr>
            <p:cNvPr id="29" name="Straight Connector 28">
              <a:extLst>
                <a:ext uri="{FF2B5EF4-FFF2-40B4-BE49-F238E27FC236}">
                  <a16:creationId xmlns:a16="http://schemas.microsoft.com/office/drawing/2014/main" id="{8810A57F-D796-9D34-5F21-680F22C319D1}"/>
                </a:ext>
              </a:extLst>
            </p:cNvPr>
            <p:cNvCxnSpPr>
              <a:cxnSpLocks/>
            </p:cNvCxnSpPr>
            <p:nvPr/>
          </p:nvCxnSpPr>
          <p:spPr>
            <a:xfrm>
              <a:off x="1176391" y="3296802"/>
              <a:ext cx="6840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281AAFA-085D-FB09-F0ED-D52BCA1CFE90}"/>
                </a:ext>
              </a:extLst>
            </p:cNvPr>
            <p:cNvCxnSpPr>
              <a:cxnSpLocks/>
            </p:cNvCxnSpPr>
            <p:nvPr/>
          </p:nvCxnSpPr>
          <p:spPr>
            <a:xfrm>
              <a:off x="1176391" y="2979596"/>
              <a:ext cx="6840000" cy="0"/>
            </a:xfrm>
            <a:prstGeom prst="line">
              <a:avLst/>
            </a:prstGeom>
            <a:ln w="63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6604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22" presetClass="entr" presetSubtype="8" fill="hold" nodeType="withEffect">
                                  <p:stCondLst>
                                    <p:cond delay="50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750"/>
                                        <p:tgtEl>
                                          <p:spTgt spid="43"/>
                                        </p:tgtEl>
                                      </p:cBhvr>
                                    </p:animEffect>
                                  </p:childTnLst>
                                </p:cTn>
                              </p:par>
                              <p:par>
                                <p:cTn id="14" presetID="22" presetClass="entr" presetSubtype="1" fill="hold" grpId="0" nodeType="withEffect">
                                  <p:stCondLst>
                                    <p:cond delay="75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750"/>
                                        <p:tgtEl>
                                          <p:spTgt spid="7"/>
                                        </p:tgtEl>
                                      </p:cBhvr>
                                    </p:animEffect>
                                  </p:childTnLst>
                                </p:cTn>
                              </p:par>
                              <p:par>
                                <p:cTn id="17" presetID="22" presetClass="entr" presetSubtype="1"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750"/>
                                        <p:tgtEl>
                                          <p:spTgt spid="13"/>
                                        </p:tgtEl>
                                      </p:cBhvr>
                                    </p:animEffect>
                                  </p:childTnLst>
                                </p:cTn>
                              </p:par>
                              <p:par>
                                <p:cTn id="20" presetID="22" presetClass="entr" presetSubtype="1" fill="hold" grpId="0"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750"/>
                                        <p:tgtEl>
                                          <p:spTgt spid="8"/>
                                        </p:tgtEl>
                                      </p:cBhvr>
                                    </p:animEffect>
                                  </p:childTnLst>
                                </p:cTn>
                              </p:par>
                              <p:par>
                                <p:cTn id="23" presetID="22" presetClass="entr" presetSubtype="1" fill="hold" nodeType="withEffect">
                                  <p:stCondLst>
                                    <p:cond delay="125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750"/>
                                        <p:tgtEl>
                                          <p:spTgt spid="12"/>
                                        </p:tgtEl>
                                      </p:cBhvr>
                                    </p:animEffect>
                                  </p:childTnLst>
                                </p:cTn>
                              </p:par>
                              <p:par>
                                <p:cTn id="26" presetID="22" presetClass="entr" presetSubtype="1" fill="hold" grpId="0" nodeType="withEffect">
                                  <p:stCondLst>
                                    <p:cond delay="125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750"/>
                                        <p:tgtEl>
                                          <p:spTgt spid="9"/>
                                        </p:tgtEl>
                                      </p:cBhvr>
                                    </p:animEffect>
                                  </p:childTnLst>
                                </p:cTn>
                              </p:par>
                              <p:par>
                                <p:cTn id="29" presetID="22" presetClass="entr" presetSubtype="1" fill="hold" nodeType="withEffect">
                                  <p:stCondLst>
                                    <p:cond delay="150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750"/>
                                        <p:tgtEl>
                                          <p:spTgt spid="14"/>
                                        </p:tgtEl>
                                      </p:cBhvr>
                                    </p:animEffect>
                                  </p:childTnLst>
                                </p:cTn>
                              </p:par>
                              <p:par>
                                <p:cTn id="32" presetID="22" presetClass="entr" presetSubtype="1" fill="hold" grpId="0" nodeType="withEffect">
                                  <p:stCondLst>
                                    <p:cond delay="150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23E14F-C376-FA15-8961-5B903AF08810}"/>
              </a:ext>
            </a:extLst>
          </p:cNvPr>
          <p:cNvSpPr txBox="1">
            <a:spLocks/>
          </p:cNvSpPr>
          <p:nvPr/>
        </p:nvSpPr>
        <p:spPr>
          <a:xfrm>
            <a:off x="1982175" y="151256"/>
            <a:ext cx="3828075" cy="430887"/>
          </a:xfrm>
          <a:prstGeom prst="rect">
            <a:avLst/>
          </a:prstGeom>
        </p:spPr>
        <p:txBody>
          <a:bodyPr/>
          <a:lstStyle>
            <a:lvl1pPr algn="l" defTabSz="685800" rtl="0" eaLnBrk="1" latinLnBrk="0" hangingPunct="1">
              <a:lnSpc>
                <a:spcPct val="100000"/>
              </a:lnSpc>
              <a:spcBef>
                <a:spcPts val="0"/>
              </a:spcBef>
              <a:buNone/>
              <a:defRPr sz="2800" b="1" kern="1200">
                <a:solidFill>
                  <a:schemeClr val="tx1"/>
                </a:solidFill>
                <a:latin typeface="Fujitsu Infinity Pro" pitchFamily="2" charset="0"/>
                <a:ea typeface="+mj-ea"/>
                <a:cs typeface="+mj-cs"/>
              </a:defRPr>
            </a:lvl1pPr>
          </a:lstStyle>
          <a:p>
            <a:pPr algn="ctr"/>
            <a:r>
              <a:rPr lang="en-AU" sz="5400">
                <a:solidFill>
                  <a:schemeClr val="bg1"/>
                </a:solidFill>
              </a:rPr>
              <a:t>Thank you</a:t>
            </a:r>
            <a:endParaRPr lang="en-AU" sz="5400" dirty="0">
              <a:solidFill>
                <a:schemeClr val="bg1"/>
              </a:solidFill>
            </a:endParaRPr>
          </a:p>
        </p:txBody>
      </p:sp>
      <p:pic>
        <p:nvPicPr>
          <p:cNvPr id="2" name="Picture 1">
            <a:extLst>
              <a:ext uri="{FF2B5EF4-FFF2-40B4-BE49-F238E27FC236}">
                <a16:creationId xmlns:a16="http://schemas.microsoft.com/office/drawing/2014/main" id="{50039EBD-C423-6DDF-41E3-76818ECAC32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4209" y="967111"/>
            <a:ext cx="2948940" cy="1314805"/>
          </a:xfrm>
          <a:prstGeom prst="rect">
            <a:avLst/>
          </a:prstGeom>
        </p:spPr>
      </p:pic>
    </p:spTree>
    <p:extLst>
      <p:ext uri="{BB962C8B-B14F-4D97-AF65-F5344CB8AC3E}">
        <p14:creationId xmlns:p14="http://schemas.microsoft.com/office/powerpoint/2010/main" val="32252763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D2A8B-905F-EF5D-2746-A4E4D09FEE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219104-1813-61A3-8CDF-4694B45908C1}"/>
              </a:ext>
            </a:extLst>
          </p:cNvPr>
          <p:cNvSpPr>
            <a:spLocks noGrp="1"/>
          </p:cNvSpPr>
          <p:nvPr>
            <p:ph type="title"/>
          </p:nvPr>
        </p:nvSpPr>
        <p:spPr/>
        <p:txBody>
          <a:bodyPr/>
          <a:lstStyle/>
          <a:p>
            <a:r>
              <a:rPr lang="en-US">
                <a:solidFill>
                  <a:schemeClr val="bg1"/>
                </a:solidFill>
              </a:rPr>
              <a:t>What does it mean?</a:t>
            </a:r>
          </a:p>
        </p:txBody>
      </p:sp>
    </p:spTree>
    <p:extLst>
      <p:ext uri="{BB962C8B-B14F-4D97-AF65-F5344CB8AC3E}">
        <p14:creationId xmlns:p14="http://schemas.microsoft.com/office/powerpoint/2010/main" val="32934227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F33251-3371-2BDF-24FC-16C426954692}"/>
              </a:ext>
            </a:extLst>
          </p:cNvPr>
          <p:cNvSpPr>
            <a:spLocks noGrp="1"/>
          </p:cNvSpPr>
          <p:nvPr>
            <p:ph type="title"/>
          </p:nvPr>
        </p:nvSpPr>
        <p:spPr/>
        <p:txBody>
          <a:bodyPr/>
          <a:lstStyle/>
          <a:p>
            <a:r>
              <a:rPr lang="en-AU"/>
              <a:t>Why does support matter more than ever ?</a:t>
            </a:r>
            <a:endParaRPr lang="en-US"/>
          </a:p>
        </p:txBody>
      </p:sp>
      <p:grpSp>
        <p:nvGrpSpPr>
          <p:cNvPr id="10" name="Group 9">
            <a:extLst>
              <a:ext uri="{FF2B5EF4-FFF2-40B4-BE49-F238E27FC236}">
                <a16:creationId xmlns:a16="http://schemas.microsoft.com/office/drawing/2014/main" id="{67C03219-1E8E-A20A-DE56-B6706257FF36}"/>
              </a:ext>
            </a:extLst>
          </p:cNvPr>
          <p:cNvGrpSpPr/>
          <p:nvPr/>
        </p:nvGrpSpPr>
        <p:grpSpPr>
          <a:xfrm>
            <a:off x="394377" y="1500826"/>
            <a:ext cx="1996398" cy="648325"/>
            <a:chOff x="356277" y="2539051"/>
            <a:chExt cx="1996398" cy="648325"/>
          </a:xfrm>
        </p:grpSpPr>
        <p:grpSp>
          <p:nvGrpSpPr>
            <p:cNvPr id="11" name="Group 10">
              <a:extLst>
                <a:ext uri="{FF2B5EF4-FFF2-40B4-BE49-F238E27FC236}">
                  <a16:creationId xmlns:a16="http://schemas.microsoft.com/office/drawing/2014/main" id="{40060460-644F-1937-39BB-AEEC87A382E5}"/>
                </a:ext>
              </a:extLst>
            </p:cNvPr>
            <p:cNvGrpSpPr/>
            <p:nvPr/>
          </p:nvGrpSpPr>
          <p:grpSpPr>
            <a:xfrm>
              <a:off x="356277" y="2539051"/>
              <a:ext cx="1996398" cy="648325"/>
              <a:chOff x="356277" y="2539051"/>
              <a:chExt cx="1996398" cy="648325"/>
            </a:xfrm>
          </p:grpSpPr>
          <p:sp>
            <p:nvSpPr>
              <p:cNvPr id="13" name="Oval 12">
                <a:extLst>
                  <a:ext uri="{FF2B5EF4-FFF2-40B4-BE49-F238E27FC236}">
                    <a16:creationId xmlns:a16="http://schemas.microsoft.com/office/drawing/2014/main" id="{ED249301-B53C-5DF1-0F82-54482B02D381}"/>
                  </a:ext>
                </a:extLst>
              </p:cNvPr>
              <p:cNvSpPr>
                <a:spLocks noChangeAspect="1"/>
              </p:cNvSpPr>
              <p:nvPr/>
            </p:nvSpPr>
            <p:spPr>
              <a:xfrm>
                <a:off x="356277" y="2539051"/>
                <a:ext cx="648325" cy="648325"/>
              </a:xfrm>
              <a:prstGeom prst="ellipse">
                <a:avLst/>
              </a:prstGeom>
              <a:blipFill>
                <a:blip r:embed="rId3"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sp>
            <p:nvSpPr>
              <p:cNvPr id="14" name="TextBox 13">
                <a:extLst>
                  <a:ext uri="{FF2B5EF4-FFF2-40B4-BE49-F238E27FC236}">
                    <a16:creationId xmlns:a16="http://schemas.microsoft.com/office/drawing/2014/main" id="{4C986666-7235-68B9-9169-E4F73CE99016}"/>
                  </a:ext>
                </a:extLst>
              </p:cNvPr>
              <p:cNvSpPr txBox="1"/>
              <p:nvPr/>
            </p:nvSpPr>
            <p:spPr>
              <a:xfrm>
                <a:off x="1085850" y="2637814"/>
                <a:ext cx="1266825"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AU" sz="1200" b="1"/>
                  <a:t>The </a:t>
                </a:r>
                <a:r>
                  <a:rPr lang="en-AU" sz="1200" b="1" i="1"/>
                  <a:t>Postgres for everything</a:t>
                </a:r>
                <a:r>
                  <a:rPr lang="en-AU" sz="1200" b="1"/>
                  <a:t> era</a:t>
                </a:r>
                <a:endParaRPr lang="en-US" sz="1200" b="1"/>
              </a:p>
            </p:txBody>
          </p:sp>
        </p:grpSp>
        <p:pic>
          <p:nvPicPr>
            <p:cNvPr id="12" name="Graphic 11">
              <a:extLst>
                <a:ext uri="{FF2B5EF4-FFF2-40B4-BE49-F238E27FC236}">
                  <a16:creationId xmlns:a16="http://schemas.microsoft.com/office/drawing/2014/main" id="{2525B3B5-F035-9360-F57C-7D99308795D3}"/>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73295" y="2634866"/>
              <a:ext cx="409134" cy="440877"/>
            </a:xfrm>
            <a:prstGeom prst="rect">
              <a:avLst/>
            </a:prstGeom>
          </p:spPr>
        </p:pic>
      </p:grpSp>
      <p:grpSp>
        <p:nvGrpSpPr>
          <p:cNvPr id="15" name="Group 14">
            <a:extLst>
              <a:ext uri="{FF2B5EF4-FFF2-40B4-BE49-F238E27FC236}">
                <a16:creationId xmlns:a16="http://schemas.microsoft.com/office/drawing/2014/main" id="{3D042205-CEBA-BDB4-0C3F-DBBB4520137E}"/>
              </a:ext>
            </a:extLst>
          </p:cNvPr>
          <p:cNvGrpSpPr/>
          <p:nvPr/>
        </p:nvGrpSpPr>
        <p:grpSpPr>
          <a:xfrm>
            <a:off x="2525583" y="1500826"/>
            <a:ext cx="2001968" cy="648325"/>
            <a:chOff x="2487483" y="2539051"/>
            <a:chExt cx="2001968" cy="648325"/>
          </a:xfrm>
        </p:grpSpPr>
        <p:grpSp>
          <p:nvGrpSpPr>
            <p:cNvPr id="16" name="Group 15">
              <a:extLst>
                <a:ext uri="{FF2B5EF4-FFF2-40B4-BE49-F238E27FC236}">
                  <a16:creationId xmlns:a16="http://schemas.microsoft.com/office/drawing/2014/main" id="{D161E444-D32B-22E3-74CE-D2CFE69FB312}"/>
                </a:ext>
              </a:extLst>
            </p:cNvPr>
            <p:cNvGrpSpPr/>
            <p:nvPr/>
          </p:nvGrpSpPr>
          <p:grpSpPr>
            <a:xfrm>
              <a:off x="2487483" y="2539051"/>
              <a:ext cx="2001968" cy="648325"/>
              <a:chOff x="2487483" y="2539051"/>
              <a:chExt cx="2001968" cy="648325"/>
            </a:xfrm>
          </p:grpSpPr>
          <p:sp>
            <p:nvSpPr>
              <p:cNvPr id="18" name="Oval 17">
                <a:extLst>
                  <a:ext uri="{FF2B5EF4-FFF2-40B4-BE49-F238E27FC236}">
                    <a16:creationId xmlns:a16="http://schemas.microsoft.com/office/drawing/2014/main" id="{666F033E-A9C5-B723-574A-C76B7F990C09}"/>
                  </a:ext>
                </a:extLst>
              </p:cNvPr>
              <p:cNvSpPr>
                <a:spLocks noChangeAspect="1"/>
              </p:cNvSpPr>
              <p:nvPr/>
            </p:nvSpPr>
            <p:spPr>
              <a:xfrm>
                <a:off x="2487483" y="2539051"/>
                <a:ext cx="648325" cy="648325"/>
              </a:xfrm>
              <a:prstGeom prst="ellipse">
                <a:avLst/>
              </a:prstGeom>
              <a:blipFill>
                <a:blip r:embed="rId3"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sp>
            <p:nvSpPr>
              <p:cNvPr id="19" name="TextBox 18">
                <a:extLst>
                  <a:ext uri="{FF2B5EF4-FFF2-40B4-BE49-F238E27FC236}">
                    <a16:creationId xmlns:a16="http://schemas.microsoft.com/office/drawing/2014/main" id="{F3793A35-B244-6FEB-64CE-5CC357640C91}"/>
                  </a:ext>
                </a:extLst>
              </p:cNvPr>
              <p:cNvSpPr txBox="1"/>
              <p:nvPr/>
            </p:nvSpPr>
            <p:spPr>
              <a:xfrm>
                <a:off x="3222626" y="2637814"/>
                <a:ext cx="1266825"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US" sz="1200" b="1"/>
                  <a:t>The scale</a:t>
                </a:r>
                <a:br>
                  <a:rPr lang="en-US" sz="1200" b="1"/>
                </a:br>
                <a:r>
                  <a:rPr lang="en-US" sz="1200" b="1"/>
                  <a:t>explosion</a:t>
                </a:r>
              </a:p>
            </p:txBody>
          </p:sp>
        </p:grpSp>
        <p:pic>
          <p:nvPicPr>
            <p:cNvPr id="17" name="Graphic 16">
              <a:extLst>
                <a:ext uri="{FF2B5EF4-FFF2-40B4-BE49-F238E27FC236}">
                  <a16:creationId xmlns:a16="http://schemas.microsoft.com/office/drawing/2014/main" id="{0FE98335-40A4-6E5F-6DAB-8B3D237B8279}"/>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flipH="1">
              <a:off x="2639650" y="2679839"/>
              <a:ext cx="338550" cy="335358"/>
            </a:xfrm>
            <a:prstGeom prst="rect">
              <a:avLst/>
            </a:prstGeom>
          </p:spPr>
        </p:pic>
      </p:grpSp>
      <p:grpSp>
        <p:nvGrpSpPr>
          <p:cNvPr id="20" name="Group 19">
            <a:extLst>
              <a:ext uri="{FF2B5EF4-FFF2-40B4-BE49-F238E27FC236}">
                <a16:creationId xmlns:a16="http://schemas.microsoft.com/office/drawing/2014/main" id="{04D8E5F7-1B0B-66FD-ED35-FDA082ED27B1}"/>
              </a:ext>
            </a:extLst>
          </p:cNvPr>
          <p:cNvGrpSpPr/>
          <p:nvPr/>
        </p:nvGrpSpPr>
        <p:grpSpPr>
          <a:xfrm>
            <a:off x="4687757" y="1500826"/>
            <a:ext cx="2041744" cy="648325"/>
            <a:chOff x="4649657" y="2539051"/>
            <a:chExt cx="2041744" cy="648325"/>
          </a:xfrm>
        </p:grpSpPr>
        <p:sp>
          <p:nvSpPr>
            <p:cNvPr id="21" name="Oval 20">
              <a:extLst>
                <a:ext uri="{FF2B5EF4-FFF2-40B4-BE49-F238E27FC236}">
                  <a16:creationId xmlns:a16="http://schemas.microsoft.com/office/drawing/2014/main" id="{FE19E5D2-0EEC-56CF-7842-2B91BA1A4430}"/>
                </a:ext>
              </a:extLst>
            </p:cNvPr>
            <p:cNvSpPr>
              <a:spLocks noChangeAspect="1"/>
            </p:cNvSpPr>
            <p:nvPr/>
          </p:nvSpPr>
          <p:spPr>
            <a:xfrm>
              <a:off x="4649657" y="2539051"/>
              <a:ext cx="648325" cy="648325"/>
            </a:xfrm>
            <a:prstGeom prst="ellipse">
              <a:avLst/>
            </a:prstGeom>
            <a:blipFill>
              <a:blip r:embed="rId3"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grpSp>
          <p:nvGrpSpPr>
            <p:cNvPr id="22" name="Group 21">
              <a:extLst>
                <a:ext uri="{FF2B5EF4-FFF2-40B4-BE49-F238E27FC236}">
                  <a16:creationId xmlns:a16="http://schemas.microsoft.com/office/drawing/2014/main" id="{4B83E5CE-160C-A4A7-0285-2D932B6694E1}"/>
                </a:ext>
              </a:extLst>
            </p:cNvPr>
            <p:cNvGrpSpPr/>
            <p:nvPr/>
          </p:nvGrpSpPr>
          <p:grpSpPr>
            <a:xfrm>
              <a:off x="4780319" y="2637814"/>
              <a:ext cx="1911082" cy="496521"/>
              <a:chOff x="4780319" y="2637814"/>
              <a:chExt cx="1911082" cy="496521"/>
            </a:xfrm>
          </p:grpSpPr>
          <p:sp>
            <p:nvSpPr>
              <p:cNvPr id="23" name="TextBox 22">
                <a:extLst>
                  <a:ext uri="{FF2B5EF4-FFF2-40B4-BE49-F238E27FC236}">
                    <a16:creationId xmlns:a16="http://schemas.microsoft.com/office/drawing/2014/main" id="{84BB6207-7DCF-161E-B1C8-C1DD71554934}"/>
                  </a:ext>
                </a:extLst>
              </p:cNvPr>
              <p:cNvSpPr txBox="1"/>
              <p:nvPr/>
            </p:nvSpPr>
            <p:spPr>
              <a:xfrm>
                <a:off x="5359401" y="2637814"/>
                <a:ext cx="1332000"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US" sz="1200" b="1"/>
                  <a:t>The High Availability ceiling</a:t>
                </a:r>
              </a:p>
            </p:txBody>
          </p:sp>
          <p:pic>
            <p:nvPicPr>
              <p:cNvPr id="24" name="Graphic 23">
                <a:extLst>
                  <a:ext uri="{FF2B5EF4-FFF2-40B4-BE49-F238E27FC236}">
                    <a16:creationId xmlns:a16="http://schemas.microsoft.com/office/drawing/2014/main" id="{9C76A582-F38D-0271-737B-D08E1C6B1D4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4780319" y="2638271"/>
                <a:ext cx="374964" cy="446766"/>
              </a:xfrm>
              <a:prstGeom prst="rect">
                <a:avLst/>
              </a:prstGeom>
            </p:spPr>
          </p:pic>
        </p:grpSp>
      </p:grpSp>
      <p:grpSp>
        <p:nvGrpSpPr>
          <p:cNvPr id="25" name="Group 24">
            <a:extLst>
              <a:ext uri="{FF2B5EF4-FFF2-40B4-BE49-F238E27FC236}">
                <a16:creationId xmlns:a16="http://schemas.microsoft.com/office/drawing/2014/main" id="{3BEC1E44-B20A-1C08-5CF4-7D6B8F4F0B7C}"/>
              </a:ext>
            </a:extLst>
          </p:cNvPr>
          <p:cNvGrpSpPr/>
          <p:nvPr/>
        </p:nvGrpSpPr>
        <p:grpSpPr>
          <a:xfrm>
            <a:off x="6849931" y="1500826"/>
            <a:ext cx="1970223" cy="648325"/>
            <a:chOff x="6811831" y="2539051"/>
            <a:chExt cx="1970223" cy="648325"/>
          </a:xfrm>
        </p:grpSpPr>
        <p:grpSp>
          <p:nvGrpSpPr>
            <p:cNvPr id="26" name="Group 25">
              <a:extLst>
                <a:ext uri="{FF2B5EF4-FFF2-40B4-BE49-F238E27FC236}">
                  <a16:creationId xmlns:a16="http://schemas.microsoft.com/office/drawing/2014/main" id="{EEFE6E5D-31CC-E161-F037-A02FBEAC7B3E}"/>
                </a:ext>
              </a:extLst>
            </p:cNvPr>
            <p:cNvGrpSpPr/>
            <p:nvPr/>
          </p:nvGrpSpPr>
          <p:grpSpPr>
            <a:xfrm>
              <a:off x="6811831" y="2539051"/>
              <a:ext cx="1970223" cy="648325"/>
              <a:chOff x="6811831" y="2539051"/>
              <a:chExt cx="1970223" cy="648325"/>
            </a:xfrm>
          </p:grpSpPr>
          <p:sp>
            <p:nvSpPr>
              <p:cNvPr id="28" name="Oval 27">
                <a:extLst>
                  <a:ext uri="{FF2B5EF4-FFF2-40B4-BE49-F238E27FC236}">
                    <a16:creationId xmlns:a16="http://schemas.microsoft.com/office/drawing/2014/main" id="{F82033E1-D0A9-6E67-C1C9-A405F7605CC0}"/>
                  </a:ext>
                </a:extLst>
              </p:cNvPr>
              <p:cNvSpPr>
                <a:spLocks noChangeAspect="1"/>
              </p:cNvSpPr>
              <p:nvPr/>
            </p:nvSpPr>
            <p:spPr>
              <a:xfrm>
                <a:off x="6811831" y="2539051"/>
                <a:ext cx="648325" cy="648325"/>
              </a:xfrm>
              <a:prstGeom prst="ellipse">
                <a:avLst/>
              </a:prstGeom>
              <a:blipFill>
                <a:blip r:embed="rId3" cstate="hqprint">
                  <a:alphaModFix amt="8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kumimoji="1" lang="en-US" sz="1600" dirty="0" err="1">
                  <a:solidFill>
                    <a:schemeClr val="tx1"/>
                  </a:solidFill>
                  <a:latin typeface="Fujitsu Infinity Pro Bold" pitchFamily="2" charset="0"/>
                </a:endParaRPr>
              </a:p>
            </p:txBody>
          </p:sp>
          <p:sp>
            <p:nvSpPr>
              <p:cNvPr id="29" name="TextBox 28">
                <a:extLst>
                  <a:ext uri="{FF2B5EF4-FFF2-40B4-BE49-F238E27FC236}">
                    <a16:creationId xmlns:a16="http://schemas.microsoft.com/office/drawing/2014/main" id="{E3291A9D-BFC0-0AFA-4CB2-852B76366BC1}"/>
                  </a:ext>
                </a:extLst>
              </p:cNvPr>
              <p:cNvSpPr txBox="1"/>
              <p:nvPr/>
            </p:nvSpPr>
            <p:spPr>
              <a:xfrm>
                <a:off x="7515229" y="2637814"/>
                <a:ext cx="1266825" cy="496521"/>
              </a:xfrm>
              <a:prstGeom prst="rect">
                <a:avLst/>
              </a:prstGeom>
              <a:noFill/>
            </p:spPr>
            <p:txBody>
              <a:bodyPr wrap="square" lIns="0" tIns="0" rIns="0" bIns="0">
                <a:noAutofit/>
              </a:bodyPr>
              <a:lstStyle/>
              <a:p>
                <a:pPr>
                  <a:lnSpc>
                    <a:spcPct val="110000"/>
                  </a:lnSpc>
                  <a:spcAft>
                    <a:spcPts val="450"/>
                  </a:spcAft>
                  <a:defRPr sz="2200">
                    <a:solidFill>
                      <a:srgbClr val="1E2228"/>
                    </a:solidFill>
                  </a:defRPr>
                </a:pPr>
                <a:r>
                  <a:rPr lang="en-US" sz="1200" b="1"/>
                  <a:t>Enterprise</a:t>
                </a:r>
                <a:br>
                  <a:rPr lang="en-US" sz="1200" b="1"/>
                </a:br>
                <a:r>
                  <a:rPr lang="en-US" sz="1200" b="1"/>
                  <a:t>continuity</a:t>
                </a:r>
              </a:p>
            </p:txBody>
          </p:sp>
        </p:grpSp>
        <p:pic>
          <p:nvPicPr>
            <p:cNvPr id="27" name="Graphic 26">
              <a:extLst>
                <a:ext uri="{FF2B5EF4-FFF2-40B4-BE49-F238E27FC236}">
                  <a16:creationId xmlns:a16="http://schemas.microsoft.com/office/drawing/2014/main" id="{0E0E5998-F3B4-7ECB-AEDB-E4E11FE17CB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933148" y="2644958"/>
              <a:ext cx="405526" cy="405526"/>
            </a:xfrm>
            <a:prstGeom prst="rect">
              <a:avLst/>
            </a:prstGeom>
          </p:spPr>
        </p:pic>
      </p:grpSp>
      <p:cxnSp>
        <p:nvCxnSpPr>
          <p:cNvPr id="30" name="Straight Connector 29">
            <a:extLst>
              <a:ext uri="{FF2B5EF4-FFF2-40B4-BE49-F238E27FC236}">
                <a16:creationId xmlns:a16="http://schemas.microsoft.com/office/drawing/2014/main" id="{EFD3A8F8-5871-5562-C358-C5989AE44F03}"/>
              </a:ext>
            </a:extLst>
          </p:cNvPr>
          <p:cNvCxnSpPr/>
          <p:nvPr/>
        </p:nvCxnSpPr>
        <p:spPr>
          <a:xfrm>
            <a:off x="513713" y="2253615"/>
            <a:ext cx="81629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7B5140-EE78-6D54-D858-535C10ACBF02}"/>
              </a:ext>
            </a:extLst>
          </p:cNvPr>
          <p:cNvCxnSpPr>
            <a:cxnSpLocks/>
          </p:cNvCxnSpPr>
          <p:nvPr/>
        </p:nvCxnSpPr>
        <p:spPr>
          <a:xfrm>
            <a:off x="2438400" y="1576729"/>
            <a:ext cx="0" cy="23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AB6F5FC-18A8-767C-9F63-5597CF4A713D}"/>
              </a:ext>
            </a:extLst>
          </p:cNvPr>
          <p:cNvSpPr txBox="1"/>
          <p:nvPr/>
        </p:nvSpPr>
        <p:spPr>
          <a:xfrm>
            <a:off x="513712" y="2473661"/>
            <a:ext cx="1872000" cy="922954"/>
          </a:xfrm>
          <a:prstGeom prst="rect">
            <a:avLst/>
          </a:prstGeom>
          <a:noFill/>
        </p:spPr>
        <p:txBody>
          <a:bodyPr wrap="square" lIns="0" tIns="0" rIns="0" bIns="0">
            <a:noAutofit/>
          </a:bodyPr>
          <a:lstStyle/>
          <a:p>
            <a:pPr marL="171450" indent="-171450">
              <a:lnSpc>
                <a:spcPct val="110000"/>
              </a:lnSpc>
              <a:spcAft>
                <a:spcPts val="450"/>
              </a:spcAft>
              <a:buSzPct val="120000"/>
              <a:buFont typeface="Arial" panose="020B0604020202020204" pitchFamily="34" charset="0"/>
              <a:buChar char="●"/>
              <a:defRPr sz="2200">
                <a:solidFill>
                  <a:srgbClr val="1E2228"/>
                </a:solidFill>
              </a:defRPr>
            </a:pPr>
            <a:r>
              <a:rPr lang="en-AU" sz="1200" b="1"/>
              <a:t>The </a:t>
            </a:r>
            <a:r>
              <a:rPr lang="en-AU" sz="1200" b="1" i="1"/>
              <a:t>Swiss Army DB</a:t>
            </a:r>
            <a:br>
              <a:rPr lang="en-AU" sz="1200" b="1"/>
            </a:br>
            <a:r>
              <a:rPr lang="en-AU" sz="1200"/>
              <a:t>From JSONB to pgvector</a:t>
            </a:r>
          </a:p>
          <a:p>
            <a:pPr marL="171450" indent="-171450">
              <a:lnSpc>
                <a:spcPct val="110000"/>
              </a:lnSpc>
              <a:spcAft>
                <a:spcPts val="450"/>
              </a:spcAft>
              <a:buSzPct val="120000"/>
              <a:buFont typeface="Arial" panose="020B0604020202020204" pitchFamily="34" charset="0"/>
              <a:buChar char="●"/>
              <a:defRPr sz="2200">
                <a:solidFill>
                  <a:srgbClr val="1E2228"/>
                </a:solidFill>
              </a:defRPr>
            </a:pPr>
            <a:r>
              <a:rPr lang="en-AU" sz="1200" b="1"/>
              <a:t>Mission-critical complexity</a:t>
            </a:r>
            <a:br>
              <a:rPr lang="en-AU" sz="1200" b="1"/>
            </a:br>
            <a:r>
              <a:rPr lang="en-AU" sz="1200"/>
              <a:t>More power, more pressure</a:t>
            </a:r>
          </a:p>
        </p:txBody>
      </p:sp>
      <p:sp>
        <p:nvSpPr>
          <p:cNvPr id="33" name="TextBox 32">
            <a:extLst>
              <a:ext uri="{FF2B5EF4-FFF2-40B4-BE49-F238E27FC236}">
                <a16:creationId xmlns:a16="http://schemas.microsoft.com/office/drawing/2014/main" id="{FFE23864-8A00-0ACE-AED5-98233E0B7B57}"/>
              </a:ext>
            </a:extLst>
          </p:cNvPr>
          <p:cNvSpPr txBox="1"/>
          <p:nvPr/>
        </p:nvSpPr>
        <p:spPr>
          <a:xfrm>
            <a:off x="2571116" y="2473661"/>
            <a:ext cx="1906272" cy="922954"/>
          </a:xfrm>
          <a:prstGeom prst="rect">
            <a:avLst/>
          </a:prstGeom>
          <a:noFill/>
        </p:spPr>
        <p:txBody>
          <a:bodyPr wrap="square" lIns="0" tIns="0" rIns="0" bIns="0">
            <a:noAutofit/>
          </a:bodyPr>
          <a:lstStyle/>
          <a:p>
            <a:pPr marL="171450" indent="-171450">
              <a:lnSpc>
                <a:spcPct val="110000"/>
              </a:lnSpc>
              <a:spcAft>
                <a:spcPts val="450"/>
              </a:spcAft>
              <a:buSzPct val="120000"/>
              <a:buFont typeface="Arial" panose="020B0604020202020204" pitchFamily="34" charset="0"/>
              <a:buChar char="●"/>
              <a:defRPr sz="2200">
                <a:solidFill>
                  <a:srgbClr val="1E2228"/>
                </a:solidFill>
              </a:defRPr>
            </a:pPr>
            <a:r>
              <a:rPr lang="en-AU" sz="1200" b="1">
                <a:solidFill>
                  <a:srgbClr val="1E2228"/>
                </a:solidFill>
              </a:rPr>
              <a:t>Scaling from GBs to multi-TB clusters</a:t>
            </a:r>
            <a:br>
              <a:rPr lang="en-AU" sz="1200" b="1">
                <a:solidFill>
                  <a:srgbClr val="1E2228"/>
                </a:solidFill>
              </a:rPr>
            </a:br>
            <a:r>
              <a:rPr lang="en-AU" sz="1200">
                <a:solidFill>
                  <a:srgbClr val="1E2228"/>
                </a:solidFill>
              </a:rPr>
              <a:t>The Terabyte era</a:t>
            </a:r>
          </a:p>
          <a:p>
            <a:pPr marL="171450" indent="-171450">
              <a:lnSpc>
                <a:spcPct val="110000"/>
              </a:lnSpc>
              <a:spcAft>
                <a:spcPts val="450"/>
              </a:spcAft>
              <a:buSzPct val="120000"/>
              <a:buFont typeface="Arial" panose="020B0604020202020204" pitchFamily="34" charset="0"/>
              <a:buChar char="●"/>
              <a:defRPr sz="2200">
                <a:solidFill>
                  <a:srgbClr val="1E2228"/>
                </a:solidFill>
              </a:defRPr>
            </a:pPr>
            <a:r>
              <a:rPr lang="en-AU" sz="1200" b="1">
                <a:solidFill>
                  <a:srgbClr val="1E2228"/>
                </a:solidFill>
              </a:rPr>
              <a:t>Managing massive replicas &amp; </a:t>
            </a:r>
            <a:r>
              <a:rPr lang="en-AU" sz="1200" b="1" i="1">
                <a:solidFill>
                  <a:srgbClr val="1E2228"/>
                </a:solidFill>
              </a:rPr>
              <a:t>write storms</a:t>
            </a:r>
          </a:p>
        </p:txBody>
      </p:sp>
      <p:cxnSp>
        <p:nvCxnSpPr>
          <p:cNvPr id="34" name="Straight Connector 33">
            <a:extLst>
              <a:ext uri="{FF2B5EF4-FFF2-40B4-BE49-F238E27FC236}">
                <a16:creationId xmlns:a16="http://schemas.microsoft.com/office/drawing/2014/main" id="{4A59985C-2996-1292-DB22-43B243942C88}"/>
              </a:ext>
            </a:extLst>
          </p:cNvPr>
          <p:cNvCxnSpPr>
            <a:cxnSpLocks/>
          </p:cNvCxnSpPr>
          <p:nvPr/>
        </p:nvCxnSpPr>
        <p:spPr>
          <a:xfrm>
            <a:off x="4610100" y="1576729"/>
            <a:ext cx="0" cy="23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A76B3CB-35D3-272C-8345-C88B9D2B4FD0}"/>
              </a:ext>
            </a:extLst>
          </p:cNvPr>
          <p:cNvSpPr txBox="1"/>
          <p:nvPr/>
        </p:nvSpPr>
        <p:spPr>
          <a:xfrm>
            <a:off x="4742815" y="2473661"/>
            <a:ext cx="1945324" cy="922954"/>
          </a:xfrm>
          <a:prstGeom prst="rect">
            <a:avLst/>
          </a:prstGeom>
          <a:noFill/>
        </p:spPr>
        <p:txBody>
          <a:bodyPr wrap="square" lIns="0" tIns="0" rIns="0" bIns="0">
            <a:noAutofit/>
          </a:bodyPr>
          <a:lstStyle/>
          <a:p>
            <a:pPr marL="171450" indent="-171450">
              <a:lnSpc>
                <a:spcPct val="110000"/>
              </a:lnSpc>
              <a:spcAft>
                <a:spcPts val="450"/>
              </a:spcAft>
              <a:buSzPct val="120000"/>
              <a:buFont typeface="Arial" panose="020B0604020202020204" pitchFamily="34" charset="0"/>
              <a:buChar char="●"/>
              <a:defRPr sz="2200">
                <a:solidFill>
                  <a:srgbClr val="1E2228"/>
                </a:solidFill>
              </a:defRPr>
            </a:pPr>
            <a:r>
              <a:rPr lang="en-AU" sz="1200" b="1">
                <a:solidFill>
                  <a:srgbClr val="1E2228"/>
                </a:solidFill>
              </a:rPr>
              <a:t>99.99% uptime</a:t>
            </a:r>
            <a:br>
              <a:rPr lang="en-AU" sz="1200">
                <a:solidFill>
                  <a:srgbClr val="1E2228"/>
                </a:solidFill>
              </a:rPr>
            </a:br>
            <a:r>
              <a:rPr lang="en-AU" sz="1200">
                <a:solidFill>
                  <a:srgbClr val="1E2228"/>
                </a:solidFill>
              </a:rPr>
              <a:t>No longer a goal, but a requirement</a:t>
            </a:r>
          </a:p>
          <a:p>
            <a:pPr marL="171450" indent="-171450">
              <a:lnSpc>
                <a:spcPct val="110000"/>
              </a:lnSpc>
              <a:spcAft>
                <a:spcPts val="450"/>
              </a:spcAft>
              <a:buSzPct val="120000"/>
              <a:buFont typeface="Arial" panose="020B0604020202020204" pitchFamily="34" charset="0"/>
              <a:buChar char="●"/>
              <a:defRPr sz="2200">
                <a:solidFill>
                  <a:srgbClr val="1E2228"/>
                </a:solidFill>
              </a:defRPr>
            </a:pPr>
            <a:r>
              <a:rPr lang="en-AU" sz="1200" b="1">
                <a:solidFill>
                  <a:srgbClr val="1E2228"/>
                </a:solidFill>
              </a:rPr>
              <a:t>The MTTR race</a:t>
            </a:r>
            <a:br>
              <a:rPr lang="en-AU" sz="1200">
                <a:solidFill>
                  <a:srgbClr val="1E2228"/>
                </a:solidFill>
              </a:rPr>
            </a:br>
            <a:r>
              <a:rPr lang="en-AU" sz="1200">
                <a:solidFill>
                  <a:srgbClr val="1E2228"/>
                </a:solidFill>
              </a:rPr>
              <a:t>Seconds equal revenue and customer trust</a:t>
            </a:r>
          </a:p>
        </p:txBody>
      </p:sp>
      <p:cxnSp>
        <p:nvCxnSpPr>
          <p:cNvPr id="36" name="Straight Connector 35">
            <a:extLst>
              <a:ext uri="{FF2B5EF4-FFF2-40B4-BE49-F238E27FC236}">
                <a16:creationId xmlns:a16="http://schemas.microsoft.com/office/drawing/2014/main" id="{A61E2EFE-5C84-1902-B96B-AFEC10D928DF}"/>
              </a:ext>
            </a:extLst>
          </p:cNvPr>
          <p:cNvCxnSpPr>
            <a:cxnSpLocks/>
          </p:cNvCxnSpPr>
          <p:nvPr/>
        </p:nvCxnSpPr>
        <p:spPr>
          <a:xfrm>
            <a:off x="6772275" y="1576729"/>
            <a:ext cx="0" cy="23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C0BA3C5-968A-2CD4-E1CB-3BDB38F1BE7A}"/>
              </a:ext>
            </a:extLst>
          </p:cNvPr>
          <p:cNvSpPr txBox="1"/>
          <p:nvPr/>
        </p:nvSpPr>
        <p:spPr>
          <a:xfrm>
            <a:off x="6856413" y="2473661"/>
            <a:ext cx="1931036" cy="922954"/>
          </a:xfrm>
          <a:prstGeom prst="rect">
            <a:avLst/>
          </a:prstGeom>
          <a:noFill/>
        </p:spPr>
        <p:txBody>
          <a:bodyPr wrap="square" lIns="0" tIns="0" rIns="0" bIns="0">
            <a:noAutofit/>
          </a:bodyPr>
          <a:lstStyle/>
          <a:p>
            <a:pPr marL="171450" indent="-171450">
              <a:lnSpc>
                <a:spcPct val="110000"/>
              </a:lnSpc>
              <a:spcAft>
                <a:spcPts val="450"/>
              </a:spcAft>
              <a:buSzPct val="120000"/>
              <a:buFont typeface="Arial" panose="020B0604020202020204" pitchFamily="34" charset="0"/>
              <a:buChar char="●"/>
              <a:defRPr sz="2200">
                <a:solidFill>
                  <a:srgbClr val="1E2228"/>
                </a:solidFill>
              </a:defRPr>
            </a:pPr>
            <a:r>
              <a:rPr lang="en-AU" sz="1200" b="1">
                <a:solidFill>
                  <a:srgbClr val="1E2228"/>
                </a:solidFill>
              </a:rPr>
              <a:t>The anchor</a:t>
            </a:r>
            <a:br>
              <a:rPr lang="en-AU" sz="1200">
                <a:solidFill>
                  <a:srgbClr val="1E2228"/>
                </a:solidFill>
              </a:rPr>
            </a:br>
            <a:r>
              <a:rPr lang="en-AU" sz="1200">
                <a:solidFill>
                  <a:srgbClr val="1E2228"/>
                </a:solidFill>
              </a:rPr>
              <a:t>Support is the constant amid vendor and cloud shifts</a:t>
            </a:r>
          </a:p>
          <a:p>
            <a:pPr marL="171450" indent="-171450">
              <a:lnSpc>
                <a:spcPct val="110000"/>
              </a:lnSpc>
              <a:spcAft>
                <a:spcPts val="450"/>
              </a:spcAft>
              <a:buSzPct val="120000"/>
              <a:buFont typeface="Arial" panose="020B0604020202020204" pitchFamily="34" charset="0"/>
              <a:buChar char="●"/>
              <a:defRPr sz="2200">
                <a:solidFill>
                  <a:srgbClr val="1E2228"/>
                </a:solidFill>
              </a:defRPr>
            </a:pPr>
            <a:r>
              <a:rPr lang="en-AU" sz="1200" b="1">
                <a:solidFill>
                  <a:srgbClr val="1E2228"/>
                </a:solidFill>
              </a:rPr>
              <a:t>Reliability partner</a:t>
            </a:r>
            <a:br>
              <a:rPr lang="en-AU" sz="1200">
                <a:solidFill>
                  <a:srgbClr val="1E2228"/>
                </a:solidFill>
              </a:rPr>
            </a:br>
            <a:r>
              <a:rPr lang="en-AU" sz="1200">
                <a:solidFill>
                  <a:srgbClr val="1E2228"/>
                </a:solidFill>
              </a:rPr>
              <a:t>Driving health through expertise, not just tools</a:t>
            </a:r>
          </a:p>
        </p:txBody>
      </p:sp>
    </p:spTree>
    <p:extLst>
      <p:ext uri="{BB962C8B-B14F-4D97-AF65-F5344CB8AC3E}">
        <p14:creationId xmlns:p14="http://schemas.microsoft.com/office/powerpoint/2010/main" val="62956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par>
                                <p:cTn id="8" presetID="10" presetClass="entr" presetSubtype="0" fill="hold" nodeType="withEffect">
                                  <p:stCondLst>
                                    <p:cond delay="8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750"/>
                                        <p:tgtEl>
                                          <p:spTgt spid="20"/>
                                        </p:tgtEl>
                                      </p:cBhvr>
                                    </p:animEffect>
                                  </p:childTnLst>
                                </p:cTn>
                              </p:par>
                              <p:par>
                                <p:cTn id="11" presetID="10" presetClass="entr" presetSubtype="0" fill="hold" nodeType="withEffect">
                                  <p:stCondLst>
                                    <p:cond delay="120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22" presetClass="entr" presetSubtype="1" fill="hold" nodeType="withEffect">
                                  <p:stCondLst>
                                    <p:cond delay="300"/>
                                  </p:stCondLst>
                                  <p:childTnLst>
                                    <p:set>
                                      <p:cBhvr>
                                        <p:cTn id="15" dur="1" fill="hold">
                                          <p:stCondLst>
                                            <p:cond delay="0"/>
                                          </p:stCondLst>
                                        </p:cTn>
                                        <p:tgtEl>
                                          <p:spTgt spid="31"/>
                                        </p:tgtEl>
                                        <p:attrNameLst>
                                          <p:attrName>style.visibility</p:attrName>
                                        </p:attrNameLst>
                                      </p:cBhvr>
                                      <p:to>
                                        <p:strVal val="visible"/>
                                      </p:to>
                                    </p:set>
                                    <p:animEffect transition="in" filter="wipe(up)">
                                      <p:cBhvr>
                                        <p:cTn id="16" dur="750"/>
                                        <p:tgtEl>
                                          <p:spTgt spid="31"/>
                                        </p:tgtEl>
                                      </p:cBhvr>
                                    </p:animEffect>
                                  </p:childTnLst>
                                </p:cTn>
                              </p:par>
                              <p:par>
                                <p:cTn id="17" presetID="22" presetClass="entr" presetSubtype="1" fill="hold" nodeType="withEffect">
                                  <p:stCondLst>
                                    <p:cond delay="70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750"/>
                                        <p:tgtEl>
                                          <p:spTgt spid="34"/>
                                        </p:tgtEl>
                                      </p:cBhvr>
                                    </p:animEffect>
                                  </p:childTnLst>
                                </p:cTn>
                              </p:par>
                              <p:par>
                                <p:cTn id="20" presetID="22" presetClass="entr" presetSubtype="1" fill="hold" nodeType="withEffect">
                                  <p:stCondLst>
                                    <p:cond delay="1100"/>
                                  </p:stCondLst>
                                  <p:childTnLst>
                                    <p:set>
                                      <p:cBhvr>
                                        <p:cTn id="21" dur="1" fill="hold">
                                          <p:stCondLst>
                                            <p:cond delay="0"/>
                                          </p:stCondLst>
                                        </p:cTn>
                                        <p:tgtEl>
                                          <p:spTgt spid="36"/>
                                        </p:tgtEl>
                                        <p:attrNameLst>
                                          <p:attrName>style.visibility</p:attrName>
                                        </p:attrNameLst>
                                      </p:cBhvr>
                                      <p:to>
                                        <p:strVal val="visible"/>
                                      </p:to>
                                    </p:set>
                                    <p:animEffect transition="in" filter="wipe(up)">
                                      <p:cBhvr>
                                        <p:cTn id="22" dur="750"/>
                                        <p:tgtEl>
                                          <p:spTgt spid="36"/>
                                        </p:tgtEl>
                                      </p:cBhvr>
                                    </p:animEffect>
                                  </p:childTnLst>
                                </p:cTn>
                              </p:par>
                              <p:par>
                                <p:cTn id="23" presetID="22" presetClass="entr" presetSubtype="8"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1500"/>
                                        <p:tgtEl>
                                          <p:spTgt spid="30"/>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750"/>
                                        <p:tgtEl>
                                          <p:spTgt spid="32"/>
                                        </p:tgtEl>
                                      </p:cBhvr>
                                    </p:animEffect>
                                  </p:childTnLst>
                                </p:cTn>
                              </p:par>
                              <p:par>
                                <p:cTn id="29" presetID="10" presetClass="entr" presetSubtype="0" fill="hold" grpId="0" nodeType="withEffect">
                                  <p:stCondLst>
                                    <p:cond delay="60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750"/>
                                        <p:tgtEl>
                                          <p:spTgt spid="33"/>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750"/>
                                        <p:tgtEl>
                                          <p:spTgt spid="35"/>
                                        </p:tgtEl>
                                      </p:cBhvr>
                                    </p:animEffect>
                                  </p:childTnLst>
                                </p:cTn>
                              </p:par>
                              <p:par>
                                <p:cTn id="35" presetID="10" presetClass="entr" presetSubtype="0" fill="hold" grpId="0" nodeType="withEffect">
                                  <p:stCondLst>
                                    <p:cond delay="140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750"/>
                                        <p:tgtEl>
                                          <p:spTgt spid="37"/>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F31780-21B3-E1B4-C3F3-455BF1D24EAB}"/>
              </a:ext>
            </a:extLst>
          </p:cNvPr>
          <p:cNvSpPr>
            <a:spLocks noGrp="1"/>
          </p:cNvSpPr>
          <p:nvPr>
            <p:ph type="title"/>
          </p:nvPr>
        </p:nvSpPr>
        <p:spPr>
          <a:xfrm>
            <a:off x="277200" y="151256"/>
            <a:ext cx="8077880" cy="861774"/>
          </a:xfrm>
        </p:spPr>
        <p:txBody>
          <a:bodyPr/>
          <a:lstStyle/>
          <a:p>
            <a:r>
              <a:rPr lang="en-AU"/>
              <a:t>Some very common production issues </a:t>
            </a:r>
            <a:br>
              <a:rPr lang="en-AU"/>
            </a:br>
            <a:r>
              <a:rPr lang="en-AU"/>
              <a:t>and their operational impact</a:t>
            </a:r>
            <a:endParaRPr lang="en-US"/>
          </a:p>
        </p:txBody>
      </p:sp>
      <p:cxnSp>
        <p:nvCxnSpPr>
          <p:cNvPr id="5" name="Straight Connector 4">
            <a:extLst>
              <a:ext uri="{FF2B5EF4-FFF2-40B4-BE49-F238E27FC236}">
                <a16:creationId xmlns:a16="http://schemas.microsoft.com/office/drawing/2014/main" id="{DB7B570D-A592-B370-1ADF-7B386050EA64}"/>
              </a:ext>
            </a:extLst>
          </p:cNvPr>
          <p:cNvCxnSpPr/>
          <p:nvPr/>
        </p:nvCxnSpPr>
        <p:spPr>
          <a:xfrm>
            <a:off x="2622607" y="1641096"/>
            <a:ext cx="0" cy="268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2153B3-0081-7DA0-94DA-92171A6F1E9B}"/>
              </a:ext>
            </a:extLst>
          </p:cNvPr>
          <p:cNvCxnSpPr/>
          <p:nvPr/>
        </p:nvCxnSpPr>
        <p:spPr>
          <a:xfrm>
            <a:off x="4709295" y="1641096"/>
            <a:ext cx="0" cy="268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81BCBB-4CC6-43B8-A11C-D83C2ED6B084}"/>
              </a:ext>
            </a:extLst>
          </p:cNvPr>
          <p:cNvCxnSpPr/>
          <p:nvPr/>
        </p:nvCxnSpPr>
        <p:spPr>
          <a:xfrm>
            <a:off x="6795983" y="1641096"/>
            <a:ext cx="0" cy="268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9564E54B-C122-227F-51EF-9EAD72075E1E}"/>
              </a:ext>
            </a:extLst>
          </p:cNvPr>
          <p:cNvGrpSpPr/>
          <p:nvPr/>
        </p:nvGrpSpPr>
        <p:grpSpPr>
          <a:xfrm>
            <a:off x="683430" y="1447109"/>
            <a:ext cx="1791666" cy="3296137"/>
            <a:chOff x="683430" y="1447109"/>
            <a:chExt cx="1791666" cy="3296137"/>
          </a:xfrm>
        </p:grpSpPr>
        <p:pic>
          <p:nvPicPr>
            <p:cNvPr id="41" name="Picture 40">
              <a:extLst>
                <a:ext uri="{FF2B5EF4-FFF2-40B4-BE49-F238E27FC236}">
                  <a16:creationId xmlns:a16="http://schemas.microsoft.com/office/drawing/2014/main" id="{DB8A53AC-180D-824A-E422-75FC08E474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100396" y="1663463"/>
              <a:ext cx="974448" cy="974448"/>
            </a:xfrm>
            <a:prstGeom prst="ellipse">
              <a:avLst/>
            </a:prstGeom>
          </p:spPr>
        </p:pic>
        <p:sp>
          <p:nvSpPr>
            <p:cNvPr id="6" name="Google Shape;1212;p152">
              <a:extLst>
                <a:ext uri="{FF2B5EF4-FFF2-40B4-BE49-F238E27FC236}">
                  <a16:creationId xmlns:a16="http://schemas.microsoft.com/office/drawing/2014/main" id="{B8D14A04-085E-825B-FB86-5D63A8297083}"/>
                </a:ext>
              </a:extLst>
            </p:cNvPr>
            <p:cNvSpPr txBox="1"/>
            <p:nvPr/>
          </p:nvSpPr>
          <p:spPr>
            <a:xfrm>
              <a:off x="867620" y="2942655"/>
              <a:ext cx="1440000" cy="468000"/>
            </a:xfrm>
            <a:prstGeom prst="rect">
              <a:avLst/>
            </a:prstGeom>
            <a:noFill/>
            <a:ln>
              <a:noFill/>
            </a:ln>
          </p:spPr>
          <p:txBody>
            <a:bodyPr spcFirstLastPara="1" wrap="square" lIns="0" tIns="0" rIns="0" bIns="0" anchor="t" anchorCtr="0">
              <a:noAutofit/>
            </a:bodyPr>
            <a:lstStyle/>
            <a:p>
              <a:pPr algn="ctr">
                <a:lnSpc>
                  <a:spcPct val="110000"/>
                </a:lnSpc>
                <a:spcAft>
                  <a:spcPts val="1200"/>
                </a:spcAft>
                <a:buNone/>
                <a:tabLst>
                  <a:tab pos="182880" algn="l"/>
                </a:tabLst>
              </a:pPr>
              <a:r>
                <a:rPr lang="en-AU" sz="1300">
                  <a:solidFill>
                    <a:srgbClr val="000000"/>
                  </a:solidFill>
                  <a:latin typeface="Fujitsu Infinity Pro Bold" pitchFamily="2" charset="0"/>
                  <a:ea typeface="Arial" panose="020B0604020202020204" pitchFamily="34" charset="0"/>
                  <a:cs typeface="Arial" panose="020B0604020202020204" pitchFamily="34" charset="0"/>
                </a:rPr>
                <a:t>Performance bottlenecks</a:t>
              </a:r>
            </a:p>
          </p:txBody>
        </p:sp>
        <p:sp>
          <p:nvSpPr>
            <p:cNvPr id="9" name="Freeform: Shape 8">
              <a:extLst>
                <a:ext uri="{FF2B5EF4-FFF2-40B4-BE49-F238E27FC236}">
                  <a16:creationId xmlns:a16="http://schemas.microsoft.com/office/drawing/2014/main" id="{A9D2E9F5-FD51-BB07-380F-BA9E8E9400D0}"/>
                </a:ext>
              </a:extLst>
            </p:cNvPr>
            <p:cNvSpPr>
              <a:spLocks noChangeAspect="1"/>
            </p:cNvSpPr>
            <p:nvPr/>
          </p:nvSpPr>
          <p:spPr>
            <a:xfrm>
              <a:off x="884042" y="1447109"/>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sp>
          <p:nvSpPr>
            <p:cNvPr id="46" name="TextBox 45">
              <a:extLst>
                <a:ext uri="{FF2B5EF4-FFF2-40B4-BE49-F238E27FC236}">
                  <a16:creationId xmlns:a16="http://schemas.microsoft.com/office/drawing/2014/main" id="{3C53F3B1-A8EF-5893-149E-C909281B2EB4}"/>
                </a:ext>
              </a:extLst>
            </p:cNvPr>
            <p:cNvSpPr txBox="1"/>
            <p:nvPr/>
          </p:nvSpPr>
          <p:spPr>
            <a:xfrm>
              <a:off x="683430" y="3544005"/>
              <a:ext cx="1791666" cy="1199241"/>
            </a:xfrm>
            <a:prstGeom prst="rect">
              <a:avLst/>
            </a:prstGeom>
            <a:noFill/>
          </p:spPr>
          <p:txBody>
            <a:bodyPr wrap="square" lIns="0" tIns="0" rIns="0" bIns="0" rtlCol="0" anchor="t" anchorCtr="0">
              <a:noAutofit/>
            </a:bodyPr>
            <a:lstStyle/>
            <a:p>
              <a:pPr marL="171450" indent="-171450">
                <a:buSzPct val="120000"/>
                <a:buFont typeface="Arial" panose="020B0604020202020204" pitchFamily="34" charset="0"/>
                <a:buChar char="●"/>
              </a:pPr>
              <a:r>
                <a:rPr lang="en-AU" sz="1100"/>
                <a:t>Performance friction: Locks, Latency, and Slow SQL</a:t>
              </a:r>
            </a:p>
            <a:p>
              <a:pPr marL="171450" indent="-171450">
                <a:buSzPct val="120000"/>
                <a:buFont typeface="Arial" panose="020B0604020202020204" pitchFamily="34" charset="0"/>
                <a:buChar char="●"/>
              </a:pPr>
              <a:r>
                <a:rPr lang="en-AU" sz="1100"/>
                <a:t>User impact: Degraded responsiveness in critical environments</a:t>
              </a:r>
            </a:p>
          </p:txBody>
        </p:sp>
      </p:grpSp>
      <p:grpSp>
        <p:nvGrpSpPr>
          <p:cNvPr id="53" name="Group 52">
            <a:extLst>
              <a:ext uri="{FF2B5EF4-FFF2-40B4-BE49-F238E27FC236}">
                <a16:creationId xmlns:a16="http://schemas.microsoft.com/office/drawing/2014/main" id="{6F902693-50FC-5912-1B36-AB4EB68DDDFF}"/>
              </a:ext>
            </a:extLst>
          </p:cNvPr>
          <p:cNvGrpSpPr/>
          <p:nvPr/>
        </p:nvGrpSpPr>
        <p:grpSpPr>
          <a:xfrm>
            <a:off x="2770118" y="1447109"/>
            <a:ext cx="1791666" cy="3296137"/>
            <a:chOff x="2770118" y="1447109"/>
            <a:chExt cx="1791666" cy="3296137"/>
          </a:xfrm>
        </p:grpSpPr>
        <p:pic>
          <p:nvPicPr>
            <p:cNvPr id="45" name="Picture 44">
              <a:extLst>
                <a:ext uri="{FF2B5EF4-FFF2-40B4-BE49-F238E27FC236}">
                  <a16:creationId xmlns:a16="http://schemas.microsoft.com/office/drawing/2014/main" id="{2C126DE7-1540-EFED-499F-F623A12B34A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colorTemperature colorTemp="7928"/>
                      </a14:imgEffect>
                    </a14:imgLayer>
                  </a14:imgProps>
                </a:ext>
                <a:ext uri="{28A0092B-C50C-407E-A947-70E740481C1C}">
                  <a14:useLocalDpi xmlns:a14="http://schemas.microsoft.com/office/drawing/2010/main"/>
                </a:ext>
              </a:extLst>
            </a:blip>
            <a:srcRect/>
            <a:stretch>
              <a:fillRect/>
            </a:stretch>
          </p:blipFill>
          <p:spPr>
            <a:xfrm>
              <a:off x="3182458" y="1663463"/>
              <a:ext cx="974448" cy="974448"/>
            </a:xfrm>
            <a:prstGeom prst="ellipse">
              <a:avLst/>
            </a:prstGeom>
          </p:spPr>
        </p:pic>
        <p:sp>
          <p:nvSpPr>
            <p:cNvPr id="12" name="Freeform: Shape 11">
              <a:extLst>
                <a:ext uri="{FF2B5EF4-FFF2-40B4-BE49-F238E27FC236}">
                  <a16:creationId xmlns:a16="http://schemas.microsoft.com/office/drawing/2014/main" id="{8C36D899-D113-7169-0D2C-EF348C04E01D}"/>
                </a:ext>
              </a:extLst>
            </p:cNvPr>
            <p:cNvSpPr>
              <a:spLocks noChangeAspect="1"/>
            </p:cNvSpPr>
            <p:nvPr/>
          </p:nvSpPr>
          <p:spPr>
            <a:xfrm>
              <a:off x="2966104" y="1447109"/>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sp>
          <p:nvSpPr>
            <p:cNvPr id="19" name="Google Shape;1212;p152">
              <a:extLst>
                <a:ext uri="{FF2B5EF4-FFF2-40B4-BE49-F238E27FC236}">
                  <a16:creationId xmlns:a16="http://schemas.microsoft.com/office/drawing/2014/main" id="{E9B592CA-FE81-0697-B1C6-A84DC0861789}"/>
                </a:ext>
              </a:extLst>
            </p:cNvPr>
            <p:cNvSpPr txBox="1"/>
            <p:nvPr/>
          </p:nvSpPr>
          <p:spPr>
            <a:xfrm>
              <a:off x="2949682" y="2942655"/>
              <a:ext cx="1440000" cy="468000"/>
            </a:xfrm>
            <a:prstGeom prst="rect">
              <a:avLst/>
            </a:prstGeom>
            <a:noFill/>
            <a:ln>
              <a:noFill/>
            </a:ln>
          </p:spPr>
          <p:txBody>
            <a:bodyPr spcFirstLastPara="1" wrap="square" lIns="0" tIns="0" rIns="0" bIns="0" anchor="t" anchorCtr="0">
              <a:noAutofit/>
            </a:bodyPr>
            <a:lstStyle/>
            <a:p>
              <a:pPr algn="ctr">
                <a:lnSpc>
                  <a:spcPct val="110000"/>
                </a:lnSpc>
                <a:spcAft>
                  <a:spcPts val="1200"/>
                </a:spcAft>
                <a:buNone/>
                <a:tabLst>
                  <a:tab pos="182880" algn="l"/>
                </a:tabLst>
              </a:pPr>
              <a:r>
                <a:rPr lang="en-AU" sz="1300">
                  <a:solidFill>
                    <a:srgbClr val="000000"/>
                  </a:solidFill>
                  <a:latin typeface="Fujitsu Infinity Pro Bold" pitchFamily="2" charset="0"/>
                  <a:ea typeface="Arial" panose="020B0604020202020204" pitchFamily="34" charset="0"/>
                  <a:cs typeface="Arial" panose="020B0604020202020204" pitchFamily="34" charset="0"/>
                </a:rPr>
                <a:t>Core team</a:t>
              </a:r>
              <a:br>
                <a:rPr lang="en-AU" sz="1300">
                  <a:solidFill>
                    <a:srgbClr val="000000"/>
                  </a:solidFill>
                  <a:latin typeface="Fujitsu Infinity Pro Bold" pitchFamily="2" charset="0"/>
                  <a:ea typeface="Arial" panose="020B0604020202020204" pitchFamily="34" charset="0"/>
                  <a:cs typeface="Arial" panose="020B0604020202020204" pitchFamily="34" charset="0"/>
                </a:rPr>
              </a:br>
              <a:r>
                <a:rPr lang="en-AU" sz="1300">
                  <a:solidFill>
                    <a:srgbClr val="000000"/>
                  </a:solidFill>
                  <a:latin typeface="Fujitsu Infinity Pro Bold" pitchFamily="2" charset="0"/>
                  <a:ea typeface="Arial" panose="020B0604020202020204" pitchFamily="34" charset="0"/>
                  <a:cs typeface="Arial" panose="020B0604020202020204" pitchFamily="34" charset="0"/>
                </a:rPr>
                <a:t>structure</a:t>
              </a:r>
            </a:p>
          </p:txBody>
        </p:sp>
        <p:sp>
          <p:nvSpPr>
            <p:cNvPr id="47" name="TextBox 46">
              <a:extLst>
                <a:ext uri="{FF2B5EF4-FFF2-40B4-BE49-F238E27FC236}">
                  <a16:creationId xmlns:a16="http://schemas.microsoft.com/office/drawing/2014/main" id="{A7B6D48F-34C5-8172-D50F-97B14697BA22}"/>
                </a:ext>
              </a:extLst>
            </p:cNvPr>
            <p:cNvSpPr txBox="1"/>
            <p:nvPr/>
          </p:nvSpPr>
          <p:spPr>
            <a:xfrm>
              <a:off x="2770118" y="3544005"/>
              <a:ext cx="1791666" cy="1199241"/>
            </a:xfrm>
            <a:prstGeom prst="rect">
              <a:avLst/>
            </a:prstGeom>
            <a:noFill/>
          </p:spPr>
          <p:txBody>
            <a:bodyPr wrap="square" lIns="0" tIns="0" rIns="0" bIns="0" rtlCol="0" anchor="t" anchorCtr="0">
              <a:noAutofit/>
            </a:bodyPr>
            <a:lstStyle/>
            <a:p>
              <a:pPr marL="171450" indent="-171450">
                <a:buSzPct val="120000"/>
                <a:buFont typeface="Arial" panose="020B0604020202020204" pitchFamily="34" charset="0"/>
                <a:buChar char="●"/>
              </a:pPr>
              <a:r>
                <a:rPr lang="en-AU" sz="1100"/>
                <a:t>Replication lag, slot mismanagement, and failover failures threaten data freshness and availability</a:t>
              </a:r>
            </a:p>
          </p:txBody>
        </p:sp>
      </p:grpSp>
      <p:grpSp>
        <p:nvGrpSpPr>
          <p:cNvPr id="54" name="Group 53">
            <a:extLst>
              <a:ext uri="{FF2B5EF4-FFF2-40B4-BE49-F238E27FC236}">
                <a16:creationId xmlns:a16="http://schemas.microsoft.com/office/drawing/2014/main" id="{B18D7066-3F47-FC4F-5BD3-54EA55038CBD}"/>
              </a:ext>
            </a:extLst>
          </p:cNvPr>
          <p:cNvGrpSpPr/>
          <p:nvPr/>
        </p:nvGrpSpPr>
        <p:grpSpPr>
          <a:xfrm>
            <a:off x="4856806" y="1443104"/>
            <a:ext cx="1791666" cy="3300142"/>
            <a:chOff x="4856806" y="1443104"/>
            <a:chExt cx="1791666" cy="3300142"/>
          </a:xfrm>
        </p:grpSpPr>
        <p:pic>
          <p:nvPicPr>
            <p:cNvPr id="39" name="Picture 38">
              <a:extLst>
                <a:ext uri="{FF2B5EF4-FFF2-40B4-BE49-F238E27FC236}">
                  <a16:creationId xmlns:a16="http://schemas.microsoft.com/office/drawing/2014/main" id="{0F22659C-DF3E-7646-4A35-E34CAD58543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5259274" y="1652037"/>
              <a:ext cx="974448" cy="974448"/>
            </a:xfrm>
            <a:prstGeom prst="ellipse">
              <a:avLst/>
            </a:prstGeom>
          </p:spPr>
        </p:pic>
        <p:sp>
          <p:nvSpPr>
            <p:cNvPr id="15" name="Freeform: Shape 14">
              <a:extLst>
                <a:ext uri="{FF2B5EF4-FFF2-40B4-BE49-F238E27FC236}">
                  <a16:creationId xmlns:a16="http://schemas.microsoft.com/office/drawing/2014/main" id="{B1373262-6BEF-36C4-5A78-3C1A6CE0A6BD}"/>
                </a:ext>
              </a:extLst>
            </p:cNvPr>
            <p:cNvSpPr>
              <a:spLocks noChangeAspect="1"/>
            </p:cNvSpPr>
            <p:nvPr/>
          </p:nvSpPr>
          <p:spPr>
            <a:xfrm>
              <a:off x="5042920" y="1443104"/>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sp>
          <p:nvSpPr>
            <p:cNvPr id="20" name="Google Shape;1212;p152">
              <a:extLst>
                <a:ext uri="{FF2B5EF4-FFF2-40B4-BE49-F238E27FC236}">
                  <a16:creationId xmlns:a16="http://schemas.microsoft.com/office/drawing/2014/main" id="{B4645814-6698-58BC-E1E7-8D07AA640EF4}"/>
                </a:ext>
              </a:extLst>
            </p:cNvPr>
            <p:cNvSpPr txBox="1"/>
            <p:nvPr/>
          </p:nvSpPr>
          <p:spPr>
            <a:xfrm>
              <a:off x="5026498" y="2942655"/>
              <a:ext cx="1440000" cy="468000"/>
            </a:xfrm>
            <a:prstGeom prst="rect">
              <a:avLst/>
            </a:prstGeom>
            <a:noFill/>
            <a:ln>
              <a:noFill/>
            </a:ln>
          </p:spPr>
          <p:txBody>
            <a:bodyPr spcFirstLastPara="1" wrap="square" lIns="0" tIns="0" rIns="0" bIns="0" anchor="t" anchorCtr="0">
              <a:noAutofit/>
            </a:bodyPr>
            <a:lstStyle/>
            <a:p>
              <a:pPr algn="ctr">
                <a:lnSpc>
                  <a:spcPct val="110000"/>
                </a:lnSpc>
                <a:spcAft>
                  <a:spcPts val="1200"/>
                </a:spcAft>
                <a:buNone/>
                <a:tabLst>
                  <a:tab pos="182880" algn="l"/>
                </a:tabLst>
              </a:pPr>
              <a:r>
                <a:rPr lang="en-AU" sz="1300">
                  <a:solidFill>
                    <a:srgbClr val="000000"/>
                  </a:solidFill>
                  <a:latin typeface="Fujitsu Infinity Pro Bold" pitchFamily="2" charset="0"/>
                  <a:ea typeface="Arial" panose="020B0604020202020204" pitchFamily="34" charset="0"/>
                  <a:cs typeface="Arial" panose="020B0604020202020204" pitchFamily="34" charset="0"/>
                </a:rPr>
                <a:t>Backup and </a:t>
              </a:r>
              <a:br>
                <a:rPr lang="en-AU" sz="1300">
                  <a:solidFill>
                    <a:srgbClr val="000000"/>
                  </a:solidFill>
                  <a:latin typeface="Fujitsu Infinity Pro Bold" pitchFamily="2" charset="0"/>
                  <a:ea typeface="Arial" panose="020B0604020202020204" pitchFamily="34" charset="0"/>
                  <a:cs typeface="Arial" panose="020B0604020202020204" pitchFamily="34" charset="0"/>
                </a:rPr>
              </a:br>
              <a:r>
                <a:rPr lang="en-AU" sz="1300">
                  <a:solidFill>
                    <a:srgbClr val="000000"/>
                  </a:solidFill>
                  <a:latin typeface="Fujitsu Infinity Pro Bold" pitchFamily="2" charset="0"/>
                  <a:ea typeface="Arial" panose="020B0604020202020204" pitchFamily="34" charset="0"/>
                  <a:cs typeface="Arial" panose="020B0604020202020204" pitchFamily="34" charset="0"/>
                </a:rPr>
                <a:t>restore risks</a:t>
              </a:r>
            </a:p>
          </p:txBody>
        </p:sp>
        <p:sp>
          <p:nvSpPr>
            <p:cNvPr id="48" name="TextBox 47">
              <a:extLst>
                <a:ext uri="{FF2B5EF4-FFF2-40B4-BE49-F238E27FC236}">
                  <a16:creationId xmlns:a16="http://schemas.microsoft.com/office/drawing/2014/main" id="{18E96C17-5335-D507-A4C8-DFCFDCE4DDC8}"/>
                </a:ext>
              </a:extLst>
            </p:cNvPr>
            <p:cNvSpPr txBox="1"/>
            <p:nvPr/>
          </p:nvSpPr>
          <p:spPr>
            <a:xfrm>
              <a:off x="4856806" y="3544005"/>
              <a:ext cx="1791666" cy="1199241"/>
            </a:xfrm>
            <a:prstGeom prst="rect">
              <a:avLst/>
            </a:prstGeom>
            <a:noFill/>
          </p:spPr>
          <p:txBody>
            <a:bodyPr wrap="square" lIns="0" tIns="0" rIns="0" bIns="0" rtlCol="0" anchor="t" anchorCtr="0">
              <a:noAutofit/>
            </a:bodyPr>
            <a:lstStyle/>
            <a:p>
              <a:pPr marL="171450" indent="-171450">
                <a:buSzPct val="120000"/>
                <a:buFont typeface="Arial" panose="020B0604020202020204" pitchFamily="34" charset="0"/>
                <a:buChar char="●"/>
              </a:pPr>
              <a:r>
                <a:rPr lang="en-AU" sz="1100"/>
                <a:t>Missing WAL segments and corrupted backups increase recovery time and risk data loss</a:t>
              </a:r>
            </a:p>
          </p:txBody>
        </p:sp>
      </p:grpSp>
      <p:grpSp>
        <p:nvGrpSpPr>
          <p:cNvPr id="55" name="Group 54">
            <a:extLst>
              <a:ext uri="{FF2B5EF4-FFF2-40B4-BE49-F238E27FC236}">
                <a16:creationId xmlns:a16="http://schemas.microsoft.com/office/drawing/2014/main" id="{21B53ADB-4B92-FD23-50B2-155100078916}"/>
              </a:ext>
            </a:extLst>
          </p:cNvPr>
          <p:cNvGrpSpPr/>
          <p:nvPr/>
        </p:nvGrpSpPr>
        <p:grpSpPr>
          <a:xfrm>
            <a:off x="6943492" y="1447109"/>
            <a:ext cx="1791666" cy="3296137"/>
            <a:chOff x="6943492" y="1447109"/>
            <a:chExt cx="1791666" cy="3296137"/>
          </a:xfrm>
        </p:grpSpPr>
        <p:pic>
          <p:nvPicPr>
            <p:cNvPr id="37" name="Picture 36">
              <a:extLst>
                <a:ext uri="{FF2B5EF4-FFF2-40B4-BE49-F238E27FC236}">
                  <a16:creationId xmlns:a16="http://schemas.microsoft.com/office/drawing/2014/main" id="{56AA9205-2EFF-DCC5-E7C2-FCAE225C213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7326118" y="1659458"/>
              <a:ext cx="974448" cy="974448"/>
            </a:xfrm>
            <a:prstGeom prst="ellipse">
              <a:avLst/>
            </a:prstGeom>
          </p:spPr>
        </p:pic>
        <p:sp>
          <p:nvSpPr>
            <p:cNvPr id="21" name="Google Shape;1212;p152">
              <a:extLst>
                <a:ext uri="{FF2B5EF4-FFF2-40B4-BE49-F238E27FC236}">
                  <a16:creationId xmlns:a16="http://schemas.microsoft.com/office/drawing/2014/main" id="{52EA3468-1CE1-7DD3-62F1-56FA1164755C}"/>
                </a:ext>
              </a:extLst>
            </p:cNvPr>
            <p:cNvSpPr txBox="1"/>
            <p:nvPr/>
          </p:nvSpPr>
          <p:spPr>
            <a:xfrm>
              <a:off x="7093342" y="2942655"/>
              <a:ext cx="1440000" cy="468000"/>
            </a:xfrm>
            <a:prstGeom prst="rect">
              <a:avLst/>
            </a:prstGeom>
            <a:noFill/>
            <a:ln>
              <a:noFill/>
            </a:ln>
          </p:spPr>
          <p:txBody>
            <a:bodyPr spcFirstLastPara="1" wrap="square" lIns="0" tIns="0" rIns="0" bIns="0" anchor="t" anchorCtr="0">
              <a:noAutofit/>
            </a:bodyPr>
            <a:lstStyle/>
            <a:p>
              <a:pPr algn="ctr">
                <a:lnSpc>
                  <a:spcPct val="110000"/>
                </a:lnSpc>
                <a:spcAft>
                  <a:spcPts val="1200"/>
                </a:spcAft>
                <a:buNone/>
                <a:tabLst>
                  <a:tab pos="182880" algn="l"/>
                </a:tabLst>
              </a:pPr>
              <a:r>
                <a:rPr lang="en-AU" sz="1300">
                  <a:solidFill>
                    <a:srgbClr val="000000"/>
                  </a:solidFill>
                  <a:latin typeface="Fujitsu Infinity Pro Bold" pitchFamily="2" charset="0"/>
                  <a:ea typeface="Arial" panose="020B0604020202020204" pitchFamily="34" charset="0"/>
                  <a:cs typeface="Arial" panose="020B0604020202020204" pitchFamily="34" charset="0"/>
                </a:rPr>
                <a:t>Disk and memory issues</a:t>
              </a:r>
            </a:p>
          </p:txBody>
        </p:sp>
        <p:sp>
          <p:nvSpPr>
            <p:cNvPr id="23" name="Freeform: Shape 22">
              <a:extLst>
                <a:ext uri="{FF2B5EF4-FFF2-40B4-BE49-F238E27FC236}">
                  <a16:creationId xmlns:a16="http://schemas.microsoft.com/office/drawing/2014/main" id="{15C035E6-6C18-497E-9B11-3C2F399F05C5}"/>
                </a:ext>
              </a:extLst>
            </p:cNvPr>
            <p:cNvSpPr>
              <a:spLocks noChangeAspect="1"/>
            </p:cNvSpPr>
            <p:nvPr/>
          </p:nvSpPr>
          <p:spPr>
            <a:xfrm>
              <a:off x="7109764" y="1447109"/>
              <a:ext cx="1407157" cy="1407157"/>
            </a:xfrm>
            <a:custGeom>
              <a:avLst/>
              <a:gdLst>
                <a:gd name="csX0" fmla="*/ 61974 w 775448"/>
                <a:gd name="csY0" fmla="*/ 387723 h 775448"/>
                <a:gd name="csX1" fmla="*/ 123949 w 775448"/>
                <a:gd name="csY1" fmla="*/ 387723 h 775448"/>
                <a:gd name="csX2" fmla="*/ 144651 w 775448"/>
                <a:gd name="csY2" fmla="*/ 285069 h 775448"/>
                <a:gd name="csX3" fmla="*/ 240285 w 775448"/>
                <a:gd name="csY3" fmla="*/ 168960 h 775448"/>
                <a:gd name="csX4" fmla="*/ 309260 w 775448"/>
                <a:gd name="csY4" fmla="*/ 135797 h 775448"/>
                <a:gd name="csX5" fmla="*/ 387723 w 775448"/>
                <a:gd name="csY5" fmla="*/ 123949 h 775448"/>
                <a:gd name="csX6" fmla="*/ 490379 w 775448"/>
                <a:gd name="csY6" fmla="*/ 144652 h 775448"/>
                <a:gd name="csX7" fmla="*/ 606489 w 775448"/>
                <a:gd name="csY7" fmla="*/ 240287 h 775448"/>
                <a:gd name="csX8" fmla="*/ 639651 w 775448"/>
                <a:gd name="csY8" fmla="*/ 309260 h 775448"/>
                <a:gd name="csX9" fmla="*/ 651499 w 775448"/>
                <a:gd name="csY9" fmla="*/ 387723 h 775448"/>
                <a:gd name="csX10" fmla="*/ 630796 w 775448"/>
                <a:gd name="csY10" fmla="*/ 490382 h 775448"/>
                <a:gd name="csX11" fmla="*/ 535163 w 775448"/>
                <a:gd name="csY11" fmla="*/ 606489 h 775448"/>
                <a:gd name="csX12" fmla="*/ 466188 w 775448"/>
                <a:gd name="csY12" fmla="*/ 639651 h 775448"/>
                <a:gd name="csX13" fmla="*/ 387723 w 775448"/>
                <a:gd name="csY13" fmla="*/ 651499 h 775448"/>
                <a:gd name="csX14" fmla="*/ 285066 w 775448"/>
                <a:gd name="csY14" fmla="*/ 630796 h 775448"/>
                <a:gd name="csX15" fmla="*/ 168959 w 775448"/>
                <a:gd name="csY15" fmla="*/ 535163 h 775448"/>
                <a:gd name="csX16" fmla="*/ 135797 w 775448"/>
                <a:gd name="csY16" fmla="*/ 466188 h 775448"/>
                <a:gd name="csX17" fmla="*/ 123949 w 775448"/>
                <a:gd name="csY17" fmla="*/ 387723 h 775448"/>
                <a:gd name="csX18" fmla="*/ 0 w 775448"/>
                <a:gd name="csY18" fmla="*/ 387723 h 775448"/>
                <a:gd name="csX19" fmla="*/ 30494 w 775448"/>
                <a:gd name="csY19" fmla="*/ 538664 h 775448"/>
                <a:gd name="csX20" fmla="*/ 170898 w 775448"/>
                <a:gd name="csY20" fmla="*/ 709194 h 775448"/>
                <a:gd name="csX21" fmla="*/ 272447 w 775448"/>
                <a:gd name="csY21" fmla="*/ 758008 h 775448"/>
                <a:gd name="csX22" fmla="*/ 387723 w 775448"/>
                <a:gd name="csY22" fmla="*/ 775448 h 775448"/>
                <a:gd name="csX23" fmla="*/ 538664 w 775448"/>
                <a:gd name="csY23" fmla="*/ 744953 h 775448"/>
                <a:gd name="csX24" fmla="*/ 709194 w 775448"/>
                <a:gd name="csY24" fmla="*/ 604549 h 775448"/>
                <a:gd name="csX25" fmla="*/ 758008 w 775448"/>
                <a:gd name="csY25" fmla="*/ 502999 h 775448"/>
                <a:gd name="csX26" fmla="*/ 775448 w 775448"/>
                <a:gd name="csY26" fmla="*/ 387723 h 775448"/>
                <a:gd name="csX27" fmla="*/ 744953 w 775448"/>
                <a:gd name="csY27" fmla="*/ 236786 h 775448"/>
                <a:gd name="csX28" fmla="*/ 604549 w 775448"/>
                <a:gd name="csY28" fmla="*/ 66254 h 775448"/>
                <a:gd name="csX29" fmla="*/ 502999 w 775448"/>
                <a:gd name="csY29" fmla="*/ 17441 h 775448"/>
                <a:gd name="csX30" fmla="*/ 387723 w 775448"/>
                <a:gd name="csY30" fmla="*/ 0 h 775448"/>
                <a:gd name="csX31" fmla="*/ 236783 w 775448"/>
                <a:gd name="csY31" fmla="*/ 30495 h 775448"/>
                <a:gd name="csX32" fmla="*/ 66252 w 775448"/>
                <a:gd name="csY32" fmla="*/ 170901 h 775448"/>
                <a:gd name="csX33" fmla="*/ 17441 w 775448"/>
                <a:gd name="csY33" fmla="*/ 272449 h 775448"/>
                <a:gd name="csX34" fmla="*/ 0 w 775448"/>
                <a:gd name="csY34" fmla="*/ 387723 h 775448"/>
                <a:gd name="csX35" fmla="*/ 61974 w 775448"/>
                <a:gd name="csY35" fmla="*/ 387723 h 775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775448" h="775448">
                  <a:moveTo>
                    <a:pt x="61974" y="387723"/>
                  </a:moveTo>
                  <a:lnTo>
                    <a:pt x="123949" y="387723"/>
                  </a:lnTo>
                  <a:cubicBezTo>
                    <a:pt x="123958" y="351133"/>
                    <a:pt x="131329" y="316594"/>
                    <a:pt x="144651" y="285069"/>
                  </a:cubicBezTo>
                  <a:cubicBezTo>
                    <a:pt x="164625" y="237813"/>
                    <a:pt x="198154" y="197412"/>
                    <a:pt x="240285" y="168960"/>
                  </a:cubicBezTo>
                  <a:cubicBezTo>
                    <a:pt x="261347" y="154732"/>
                    <a:pt x="284530" y="143489"/>
                    <a:pt x="309260" y="135797"/>
                  </a:cubicBezTo>
                  <a:cubicBezTo>
                    <a:pt x="333995" y="128108"/>
                    <a:pt x="360274" y="123952"/>
                    <a:pt x="387723" y="123949"/>
                  </a:cubicBezTo>
                  <a:cubicBezTo>
                    <a:pt x="424317" y="123958"/>
                    <a:pt x="458857" y="131330"/>
                    <a:pt x="490379" y="144652"/>
                  </a:cubicBezTo>
                  <a:cubicBezTo>
                    <a:pt x="537636" y="164626"/>
                    <a:pt x="578037" y="198155"/>
                    <a:pt x="606489" y="240287"/>
                  </a:cubicBezTo>
                  <a:cubicBezTo>
                    <a:pt x="620716" y="261349"/>
                    <a:pt x="631959" y="284533"/>
                    <a:pt x="639651" y="309260"/>
                  </a:cubicBezTo>
                  <a:cubicBezTo>
                    <a:pt x="647339" y="333998"/>
                    <a:pt x="651496" y="360274"/>
                    <a:pt x="651499" y="387723"/>
                  </a:cubicBezTo>
                  <a:cubicBezTo>
                    <a:pt x="651489" y="424317"/>
                    <a:pt x="644118" y="458857"/>
                    <a:pt x="630796" y="490382"/>
                  </a:cubicBezTo>
                  <a:cubicBezTo>
                    <a:pt x="610823" y="537636"/>
                    <a:pt x="577294" y="578037"/>
                    <a:pt x="535163" y="606489"/>
                  </a:cubicBezTo>
                  <a:cubicBezTo>
                    <a:pt x="514101" y="620716"/>
                    <a:pt x="490918" y="631959"/>
                    <a:pt x="466188" y="639651"/>
                  </a:cubicBezTo>
                  <a:cubicBezTo>
                    <a:pt x="441451" y="647339"/>
                    <a:pt x="415174" y="651496"/>
                    <a:pt x="387723" y="651499"/>
                  </a:cubicBezTo>
                  <a:cubicBezTo>
                    <a:pt x="351131" y="651489"/>
                    <a:pt x="316591" y="644118"/>
                    <a:pt x="285066" y="630796"/>
                  </a:cubicBezTo>
                  <a:cubicBezTo>
                    <a:pt x="237810" y="610823"/>
                    <a:pt x="197411" y="577294"/>
                    <a:pt x="168959" y="535163"/>
                  </a:cubicBezTo>
                  <a:cubicBezTo>
                    <a:pt x="154731" y="514101"/>
                    <a:pt x="143489" y="490918"/>
                    <a:pt x="135797" y="466188"/>
                  </a:cubicBezTo>
                  <a:cubicBezTo>
                    <a:pt x="128108" y="441451"/>
                    <a:pt x="123952" y="415174"/>
                    <a:pt x="123949" y="387723"/>
                  </a:cubicBezTo>
                  <a:lnTo>
                    <a:pt x="0" y="387723"/>
                  </a:lnTo>
                  <a:cubicBezTo>
                    <a:pt x="-9" y="441087"/>
                    <a:pt x="10849" y="492243"/>
                    <a:pt x="30494" y="538664"/>
                  </a:cubicBezTo>
                  <a:cubicBezTo>
                    <a:pt x="59970" y="608325"/>
                    <a:pt x="109050" y="667400"/>
                    <a:pt x="170898" y="709194"/>
                  </a:cubicBezTo>
                  <a:cubicBezTo>
                    <a:pt x="201827" y="730092"/>
                    <a:pt x="235976" y="746664"/>
                    <a:pt x="272447" y="758008"/>
                  </a:cubicBezTo>
                  <a:cubicBezTo>
                    <a:pt x="308914" y="769351"/>
                    <a:pt x="347706" y="775451"/>
                    <a:pt x="387723" y="775448"/>
                  </a:cubicBezTo>
                  <a:cubicBezTo>
                    <a:pt x="441087" y="775456"/>
                    <a:pt x="492243" y="764599"/>
                    <a:pt x="538664" y="744953"/>
                  </a:cubicBezTo>
                  <a:cubicBezTo>
                    <a:pt x="608325" y="715476"/>
                    <a:pt x="667400" y="666397"/>
                    <a:pt x="709194" y="604549"/>
                  </a:cubicBezTo>
                  <a:cubicBezTo>
                    <a:pt x="730092" y="573621"/>
                    <a:pt x="746664" y="539473"/>
                    <a:pt x="758008" y="502999"/>
                  </a:cubicBezTo>
                  <a:cubicBezTo>
                    <a:pt x="769351" y="466535"/>
                    <a:pt x="775451" y="427740"/>
                    <a:pt x="775448" y="387723"/>
                  </a:cubicBezTo>
                  <a:cubicBezTo>
                    <a:pt x="775456" y="334361"/>
                    <a:pt x="764599" y="283205"/>
                    <a:pt x="744953" y="236786"/>
                  </a:cubicBezTo>
                  <a:cubicBezTo>
                    <a:pt x="715476" y="167125"/>
                    <a:pt x="666397" y="108049"/>
                    <a:pt x="604549" y="66254"/>
                  </a:cubicBezTo>
                  <a:cubicBezTo>
                    <a:pt x="573621" y="45358"/>
                    <a:pt x="539473" y="28785"/>
                    <a:pt x="502999" y="17441"/>
                  </a:cubicBezTo>
                  <a:cubicBezTo>
                    <a:pt x="466535" y="6096"/>
                    <a:pt x="427742" y="-4"/>
                    <a:pt x="387723" y="0"/>
                  </a:cubicBezTo>
                  <a:cubicBezTo>
                    <a:pt x="334361" y="-9"/>
                    <a:pt x="283203" y="10849"/>
                    <a:pt x="236783" y="30495"/>
                  </a:cubicBezTo>
                  <a:cubicBezTo>
                    <a:pt x="167122" y="59972"/>
                    <a:pt x="108047" y="109052"/>
                    <a:pt x="66252" y="170901"/>
                  </a:cubicBezTo>
                  <a:cubicBezTo>
                    <a:pt x="45357" y="201829"/>
                    <a:pt x="28784" y="235978"/>
                    <a:pt x="17441" y="272449"/>
                  </a:cubicBezTo>
                  <a:cubicBezTo>
                    <a:pt x="6095" y="308914"/>
                    <a:pt x="-4" y="347706"/>
                    <a:pt x="0" y="387723"/>
                  </a:cubicBezTo>
                  <a:lnTo>
                    <a:pt x="61974" y="387723"/>
                  </a:lnTo>
                  <a:close/>
                </a:path>
              </a:pathLst>
            </a:custGeom>
            <a:gradFill>
              <a:gsLst>
                <a:gs pos="27000">
                  <a:srgbClr val="FF8000"/>
                </a:gs>
                <a:gs pos="86000">
                  <a:srgbClr val="FFE700"/>
                </a:gs>
              </a:gsLst>
              <a:lin ang="2699989" scaled="1"/>
            </a:gradFill>
            <a:ln w="2449" cap="flat">
              <a:noFill/>
              <a:prstDash val="solid"/>
              <a:miter/>
            </a:ln>
          </p:spPr>
          <p:txBody>
            <a:bodyPr/>
            <a:lstStyle/>
            <a:p>
              <a:endParaRPr lang="en-US"/>
            </a:p>
          </p:txBody>
        </p:sp>
        <p:sp>
          <p:nvSpPr>
            <p:cNvPr id="49" name="TextBox 48">
              <a:extLst>
                <a:ext uri="{FF2B5EF4-FFF2-40B4-BE49-F238E27FC236}">
                  <a16:creationId xmlns:a16="http://schemas.microsoft.com/office/drawing/2014/main" id="{44E914B7-9329-2E28-28B5-EA278E8D17F0}"/>
                </a:ext>
              </a:extLst>
            </p:cNvPr>
            <p:cNvSpPr txBox="1"/>
            <p:nvPr/>
          </p:nvSpPr>
          <p:spPr>
            <a:xfrm>
              <a:off x="6943492" y="3544005"/>
              <a:ext cx="1791666" cy="1199241"/>
            </a:xfrm>
            <a:prstGeom prst="rect">
              <a:avLst/>
            </a:prstGeom>
            <a:noFill/>
          </p:spPr>
          <p:txBody>
            <a:bodyPr wrap="square" lIns="0" tIns="0" rIns="0" bIns="0" rtlCol="0" anchor="t" anchorCtr="0">
              <a:noAutofit/>
            </a:bodyPr>
            <a:lstStyle/>
            <a:p>
              <a:pPr marL="171450" indent="-171450">
                <a:buSzPct val="120000"/>
                <a:buFont typeface="Arial" panose="020B0604020202020204" pitchFamily="34" charset="0"/>
                <a:buChar char="●"/>
              </a:pPr>
              <a:r>
                <a:rPr lang="en-AU" sz="1100"/>
                <a:t>Filesystem growth, out-of-space errors, and memory crashes require urgent troubleshooting to prevent failures</a:t>
              </a:r>
            </a:p>
          </p:txBody>
        </p:sp>
      </p:grpSp>
      <p:pic>
        <p:nvPicPr>
          <p:cNvPr id="51" name="Graphic 50">
            <a:extLst>
              <a:ext uri="{FF2B5EF4-FFF2-40B4-BE49-F238E27FC236}">
                <a16:creationId xmlns:a16="http://schemas.microsoft.com/office/drawing/2014/main" id="{892CCD19-2449-C23E-0321-B7DA232C54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89722" y="216838"/>
            <a:ext cx="625317" cy="658935"/>
          </a:xfrm>
          <a:prstGeom prst="rect">
            <a:avLst/>
          </a:prstGeom>
        </p:spPr>
      </p:pic>
    </p:spTree>
    <p:extLst>
      <p:ext uri="{BB962C8B-B14F-4D97-AF65-F5344CB8AC3E}">
        <p14:creationId xmlns:p14="http://schemas.microsoft.com/office/powerpoint/2010/main" val="3094603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up)">
                                      <p:cBhvr>
                                        <p:cTn id="7" dur="750"/>
                                        <p:tgtEl>
                                          <p:spTgt spid="52"/>
                                        </p:tgtEl>
                                      </p:cBhvr>
                                    </p:animEffect>
                                  </p:childTnLst>
                                </p:cTn>
                              </p:par>
                              <p:par>
                                <p:cTn id="8" presetID="22" presetClass="entr" presetSubtype="1"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750"/>
                                        <p:tgtEl>
                                          <p:spTgt spid="5"/>
                                        </p:tgtEl>
                                      </p:cBhvr>
                                    </p:animEffect>
                                  </p:childTnLst>
                                </p:cTn>
                              </p:par>
                              <p:par>
                                <p:cTn id="11" presetID="22" presetClass="entr" presetSubtype="1" fill="hold" nodeType="withEffect">
                                  <p:stCondLst>
                                    <p:cond delay="250"/>
                                  </p:stCondLst>
                                  <p:childTnLst>
                                    <p:set>
                                      <p:cBhvr>
                                        <p:cTn id="12" dur="1" fill="hold">
                                          <p:stCondLst>
                                            <p:cond delay="0"/>
                                          </p:stCondLst>
                                        </p:cTn>
                                        <p:tgtEl>
                                          <p:spTgt spid="53"/>
                                        </p:tgtEl>
                                        <p:attrNameLst>
                                          <p:attrName>style.visibility</p:attrName>
                                        </p:attrNameLst>
                                      </p:cBhvr>
                                      <p:to>
                                        <p:strVal val="visible"/>
                                      </p:to>
                                    </p:set>
                                    <p:animEffect transition="in" filter="wipe(up)">
                                      <p:cBhvr>
                                        <p:cTn id="13" dur="750"/>
                                        <p:tgtEl>
                                          <p:spTgt spid="53"/>
                                        </p:tgtEl>
                                      </p:cBhvr>
                                    </p:animEffect>
                                  </p:childTnLst>
                                </p:cTn>
                              </p:par>
                              <p:par>
                                <p:cTn id="14" presetID="22" presetClass="entr" presetSubtype="1" fill="hold" nodeType="withEffect">
                                  <p:stCondLst>
                                    <p:cond delay="50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750"/>
                                        <p:tgtEl>
                                          <p:spTgt spid="16"/>
                                        </p:tgtEl>
                                      </p:cBhvr>
                                    </p:animEffect>
                                  </p:childTnLst>
                                </p:cTn>
                              </p:par>
                              <p:par>
                                <p:cTn id="17" presetID="22" presetClass="entr" presetSubtype="1" fill="hold" nodeType="withEffect">
                                  <p:stCondLst>
                                    <p:cond delay="500"/>
                                  </p:stCondLst>
                                  <p:childTnLst>
                                    <p:set>
                                      <p:cBhvr>
                                        <p:cTn id="18" dur="1" fill="hold">
                                          <p:stCondLst>
                                            <p:cond delay="0"/>
                                          </p:stCondLst>
                                        </p:cTn>
                                        <p:tgtEl>
                                          <p:spTgt spid="54"/>
                                        </p:tgtEl>
                                        <p:attrNameLst>
                                          <p:attrName>style.visibility</p:attrName>
                                        </p:attrNameLst>
                                      </p:cBhvr>
                                      <p:to>
                                        <p:strVal val="visible"/>
                                      </p:to>
                                    </p:set>
                                    <p:animEffect transition="in" filter="wipe(up)">
                                      <p:cBhvr>
                                        <p:cTn id="19" dur="750"/>
                                        <p:tgtEl>
                                          <p:spTgt spid="54"/>
                                        </p:tgtEl>
                                      </p:cBhvr>
                                    </p:animEffect>
                                  </p:childTnLst>
                                </p:cTn>
                              </p:par>
                              <p:par>
                                <p:cTn id="20" presetID="22" presetClass="entr" presetSubtype="1" fill="hold" nodeType="withEffect">
                                  <p:stCondLst>
                                    <p:cond delay="75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750"/>
                                        <p:tgtEl>
                                          <p:spTgt spid="17"/>
                                        </p:tgtEl>
                                      </p:cBhvr>
                                    </p:animEffect>
                                  </p:childTnLst>
                                </p:cTn>
                              </p:par>
                              <p:par>
                                <p:cTn id="23" presetID="22" presetClass="entr" presetSubtype="1" fill="hold" nodeType="withEffect">
                                  <p:stCondLst>
                                    <p:cond delay="750"/>
                                  </p:stCondLst>
                                  <p:childTnLst>
                                    <p:set>
                                      <p:cBhvr>
                                        <p:cTn id="24" dur="1" fill="hold">
                                          <p:stCondLst>
                                            <p:cond delay="0"/>
                                          </p:stCondLst>
                                        </p:cTn>
                                        <p:tgtEl>
                                          <p:spTgt spid="55"/>
                                        </p:tgtEl>
                                        <p:attrNameLst>
                                          <p:attrName>style.visibility</p:attrName>
                                        </p:attrNameLst>
                                      </p:cBhvr>
                                      <p:to>
                                        <p:strVal val="visible"/>
                                      </p:to>
                                    </p:set>
                                    <p:animEffect transition="in" filter="wipe(up)">
                                      <p:cBhvr>
                                        <p:cTn id="25" dur="75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EFB51-B884-69B1-63DE-1EA4F1B8A8B5}"/>
              </a:ext>
            </a:extLst>
          </p:cNvPr>
          <p:cNvSpPr>
            <a:spLocks noGrp="1"/>
          </p:cNvSpPr>
          <p:nvPr>
            <p:ph type="ctrTitle"/>
          </p:nvPr>
        </p:nvSpPr>
        <p:spPr>
          <a:xfrm>
            <a:off x="271444" y="468000"/>
            <a:ext cx="3816000" cy="1046440"/>
          </a:xfrm>
        </p:spPr>
        <p:txBody>
          <a:bodyPr anchor="t" anchorCtr="0">
            <a:noAutofit/>
          </a:bodyPr>
          <a:lstStyle/>
          <a:p>
            <a:pPr>
              <a:lnSpc>
                <a:spcPct val="130000"/>
              </a:lnSpc>
            </a:pPr>
            <a:r>
              <a:rPr lang="en-AU" sz="3200"/>
              <a:t>Troubleshooting tools and the problem of tool sprawl</a:t>
            </a:r>
            <a:endParaRPr lang="en-US" sz="3200"/>
          </a:p>
        </p:txBody>
      </p:sp>
      <p:pic>
        <p:nvPicPr>
          <p:cNvPr id="5" name="Graphic 4">
            <a:extLst>
              <a:ext uri="{FF2B5EF4-FFF2-40B4-BE49-F238E27FC236}">
                <a16:creationId xmlns:a16="http://schemas.microsoft.com/office/drawing/2014/main" id="{0F5459DE-B902-4607-0A4F-574E819454B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80439" y="3429000"/>
            <a:ext cx="1210362" cy="1367261"/>
          </a:xfrm>
          <a:prstGeom prst="rect">
            <a:avLst/>
          </a:prstGeom>
        </p:spPr>
      </p:pic>
    </p:spTree>
    <p:extLst>
      <p:ext uri="{BB962C8B-B14F-4D97-AF65-F5344CB8AC3E}">
        <p14:creationId xmlns:p14="http://schemas.microsoft.com/office/powerpoint/2010/main" val="2304613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1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le 29">
            <a:extLst>
              <a:ext uri="{FF2B5EF4-FFF2-40B4-BE49-F238E27FC236}">
                <a16:creationId xmlns:a16="http://schemas.microsoft.com/office/drawing/2014/main" id="{05B1227A-D50D-B6F4-8F31-EE1D1810C82E}"/>
              </a:ext>
            </a:extLst>
          </p:cNvPr>
          <p:cNvGraphicFramePr>
            <a:graphicFrameLocks noGrp="1"/>
          </p:cNvGraphicFramePr>
          <p:nvPr>
            <p:extLst>
              <p:ext uri="{D42A27DB-BD31-4B8C-83A1-F6EECF244321}">
                <p14:modId xmlns:p14="http://schemas.microsoft.com/office/powerpoint/2010/main" val="821300866"/>
              </p:ext>
            </p:extLst>
          </p:nvPr>
        </p:nvGraphicFramePr>
        <p:xfrm>
          <a:off x="769061" y="949042"/>
          <a:ext cx="7668000" cy="3836241"/>
        </p:xfrm>
        <a:graphic>
          <a:graphicData uri="http://schemas.openxmlformats.org/drawingml/2006/table">
            <a:tbl>
              <a:tblPr firstRow="1" bandRow="1">
                <a:tableStyleId>{793D81CF-94F2-401A-BA57-92F5A7B2D0C5}</a:tableStyleId>
              </a:tblPr>
              <a:tblGrid>
                <a:gridCol w="792000">
                  <a:extLst>
                    <a:ext uri="{9D8B030D-6E8A-4147-A177-3AD203B41FA5}">
                      <a16:colId xmlns:a16="http://schemas.microsoft.com/office/drawing/2014/main" val="2713699438"/>
                    </a:ext>
                  </a:extLst>
                </a:gridCol>
                <a:gridCol w="1152000">
                  <a:extLst>
                    <a:ext uri="{9D8B030D-6E8A-4147-A177-3AD203B41FA5}">
                      <a16:colId xmlns:a16="http://schemas.microsoft.com/office/drawing/2014/main" val="288509297"/>
                    </a:ext>
                  </a:extLst>
                </a:gridCol>
                <a:gridCol w="5724000">
                  <a:extLst>
                    <a:ext uri="{9D8B030D-6E8A-4147-A177-3AD203B41FA5}">
                      <a16:colId xmlns:a16="http://schemas.microsoft.com/office/drawing/2014/main" val="279121857"/>
                    </a:ext>
                  </a:extLst>
                </a:gridCol>
              </a:tblGrid>
              <a:tr h="738000">
                <a:tc>
                  <a:txBody>
                    <a:bodyPr/>
                    <a:lstStyle/>
                    <a:p>
                      <a:endParaRPr lang="en-US"/>
                    </a:p>
                  </a:txBody>
                  <a:tcPr marL="36000" marR="36000" marT="72000" marB="72000">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a:ln>
                            <a:noFill/>
                          </a:ln>
                          <a:solidFill>
                            <a:srgbClr val="000000"/>
                          </a:solidFill>
                          <a:effectLst/>
                          <a:uLnTx/>
                          <a:uFillTx/>
                          <a:latin typeface="+mn-lt"/>
                          <a:ea typeface="+mn-ea"/>
                          <a:cs typeface="+mn-cs"/>
                        </a:rPr>
                        <a:t>Performance</a:t>
                      </a:r>
                      <a:br>
                        <a:rPr kumimoji="0" lang="en-AU" sz="1050" b="1" i="0" u="none" strike="noStrike" kern="1200" cap="none" spc="0" normalizeH="0" baseline="0" noProof="0">
                          <a:ln>
                            <a:noFill/>
                          </a:ln>
                          <a:solidFill>
                            <a:srgbClr val="000000"/>
                          </a:solidFill>
                          <a:effectLst/>
                          <a:uLnTx/>
                          <a:uFillTx/>
                          <a:latin typeface="+mn-lt"/>
                          <a:ea typeface="+mn-ea"/>
                          <a:cs typeface="+mn-cs"/>
                        </a:rPr>
                      </a:br>
                      <a:r>
                        <a:rPr kumimoji="0" lang="en-AU" sz="1050" b="1" i="0" u="none" strike="noStrike" kern="1200" cap="none" spc="0" normalizeH="0" baseline="0" noProof="0">
                          <a:ln>
                            <a:noFill/>
                          </a:ln>
                          <a:solidFill>
                            <a:srgbClr val="000000"/>
                          </a:solidFill>
                          <a:effectLst/>
                          <a:uLnTx/>
                          <a:uFillTx/>
                          <a:latin typeface="+mn-lt"/>
                          <a:ea typeface="+mn-ea"/>
                          <a:cs typeface="+mn-cs"/>
                        </a:rPr>
                        <a:t>&amp; query analysis</a:t>
                      </a:r>
                      <a:endParaRPr kumimoji="0" lang="en-US" sz="1050" b="1" i="0" u="none" strike="noStrike" kern="1200" cap="none" spc="0" normalizeH="0" baseline="0" noProof="0">
                        <a:ln>
                          <a:noFill/>
                        </a:ln>
                        <a:solidFill>
                          <a:srgbClr val="000000"/>
                        </a:solidFill>
                        <a:effectLst/>
                        <a:uLnTx/>
                        <a:uFillTx/>
                        <a:latin typeface="+mn-lt"/>
                        <a:ea typeface="+mn-ea"/>
                        <a:cs typeface="+mn-cs"/>
                      </a:endParaRPr>
                    </a:p>
                  </a:txBody>
                  <a:tcPr marL="36000" marR="36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marR="0" lvl="0" indent="-171450" algn="l" defTabSz="4572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pg_top</a:t>
                      </a:r>
                    </a:p>
                    <a:p>
                      <a:pPr marL="171450" marR="0" lvl="0" indent="-171450" algn="l" defTabSz="4572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pg_stat_statements</a:t>
                      </a:r>
                      <a:r>
                        <a:rPr kumimoji="0" lang="en-AU" sz="1050" b="0" i="0" u="none" strike="noStrike" kern="1200" cap="none" spc="0" normalizeH="0" baseline="0" noProof="0">
                          <a:ln>
                            <a:noFill/>
                          </a:ln>
                          <a:solidFill>
                            <a:srgbClr val="000000"/>
                          </a:solidFill>
                          <a:effectLst/>
                          <a:uLnTx/>
                          <a:uFillTx/>
                          <a:latin typeface="+mn-lt"/>
                          <a:ea typeface="+mn-ea"/>
                          <a:cs typeface="Courier New" panose="02070309020205020404" pitchFamily="49" charset="0"/>
                        </a:rPr>
                        <a:t>, </a:t>
                      </a: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pg_stat_activity</a:t>
                      </a:r>
                      <a:r>
                        <a:rPr kumimoji="0" lang="en-AU" sz="1050" b="0" i="0" u="none" strike="noStrike" kern="1200" cap="none" spc="0" normalizeH="0" baseline="0" noProof="0">
                          <a:ln>
                            <a:noFill/>
                          </a:ln>
                          <a:solidFill>
                            <a:srgbClr val="000000"/>
                          </a:solidFill>
                          <a:effectLst/>
                          <a:uLnTx/>
                          <a:uFillTx/>
                          <a:latin typeface="+mn-lt"/>
                          <a:ea typeface="+mn-ea"/>
                          <a:cs typeface="Courier New" panose="02070309020205020404" pitchFamily="49" charset="0"/>
                        </a:rPr>
                        <a:t>, </a:t>
                      </a: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pg_stat_user_tables</a:t>
                      </a:r>
                      <a:r>
                        <a:rPr kumimoji="0" lang="en-AU" sz="1050" b="0" i="0" u="none" strike="noStrike" kern="1200" cap="none" spc="0" normalizeH="0" baseline="0" noProof="0">
                          <a:ln>
                            <a:noFill/>
                          </a:ln>
                          <a:solidFill>
                            <a:srgbClr val="000000"/>
                          </a:solidFill>
                          <a:effectLst/>
                          <a:uLnTx/>
                          <a:uFillTx/>
                          <a:latin typeface="+mn-lt"/>
                          <a:ea typeface="+mn-ea"/>
                          <a:cs typeface="Courier New" panose="02070309020205020404" pitchFamily="49" charset="0"/>
                        </a:rPr>
                        <a:t>, </a:t>
                      </a: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pg_locks</a:t>
                      </a:r>
                    </a:p>
                    <a:p>
                      <a:pPr marL="171450" marR="0" lvl="0" indent="-171450" algn="l" defTabSz="4572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EXPLAIN ANALYZE</a:t>
                      </a:r>
                    </a:p>
                    <a:p>
                      <a:pPr marL="171450" marR="0" lvl="0" indent="-171450" algn="l" defTabSz="457200" rtl="0" eaLnBrk="1" fontAlgn="auto" latinLnBrk="0" hangingPunct="1">
                        <a:lnSpc>
                          <a:spcPct val="100000"/>
                        </a:lnSpc>
                        <a:spcBef>
                          <a:spcPts val="0"/>
                        </a:spcBef>
                        <a:spcAft>
                          <a:spcPts val="0"/>
                        </a:spcAft>
                        <a:buClrTx/>
                        <a:buSzPct val="120000"/>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pganalyze</a:t>
                      </a:r>
                      <a:r>
                        <a:rPr kumimoji="0" lang="en-AU" sz="1050" b="0" i="0" u="none" strike="noStrike" kern="1200" cap="none" spc="0" normalizeH="0" baseline="0" noProof="0">
                          <a:ln>
                            <a:noFill/>
                          </a:ln>
                          <a:solidFill>
                            <a:srgbClr val="000000"/>
                          </a:solidFill>
                          <a:effectLst/>
                          <a:uLnTx/>
                          <a:uFillTx/>
                          <a:latin typeface="+mn-lt"/>
                          <a:ea typeface="+mn-ea"/>
                          <a:cs typeface="Courier New" panose="02070309020205020404" pitchFamily="49" charset="0"/>
                        </a:rPr>
                        <a:t> …</a:t>
                      </a:r>
                    </a:p>
                  </a:txBody>
                  <a:tcPr marL="36000" marR="36000" marT="72000" marB="72000"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605778236"/>
                  </a:ext>
                </a:extLst>
              </a:tr>
              <a:tr h="738000">
                <a:tc>
                  <a:txBody>
                    <a:bodyPr/>
                    <a:lstStyle/>
                    <a:p>
                      <a:endParaRPr lang="en-US"/>
                    </a:p>
                  </a:txBody>
                  <a:tcPr marL="36000" marR="36000" marT="72000" marB="72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a:ln>
                            <a:noFill/>
                          </a:ln>
                          <a:solidFill>
                            <a:srgbClr val="000000"/>
                          </a:solidFill>
                          <a:effectLst/>
                          <a:uLnTx/>
                          <a:uFillTx/>
                          <a:latin typeface="+mn-lt"/>
                          <a:ea typeface="+mn-ea"/>
                          <a:cs typeface="+mn-cs"/>
                        </a:rPr>
                        <a:t>High Availability</a:t>
                      </a:r>
                      <a:br>
                        <a:rPr kumimoji="0" lang="en-AU" sz="1050" b="1" i="0" u="none" strike="noStrike" kern="1200" cap="none" spc="0" normalizeH="0" baseline="0" noProof="0">
                          <a:ln>
                            <a:noFill/>
                          </a:ln>
                          <a:solidFill>
                            <a:srgbClr val="000000"/>
                          </a:solidFill>
                          <a:effectLst/>
                          <a:uLnTx/>
                          <a:uFillTx/>
                          <a:latin typeface="+mn-lt"/>
                          <a:ea typeface="+mn-ea"/>
                          <a:cs typeface="+mn-cs"/>
                        </a:rPr>
                      </a:br>
                      <a:r>
                        <a:rPr kumimoji="0" lang="en-AU" sz="1050" b="1" i="0" u="none" strike="noStrike" kern="1200" cap="none" spc="0" normalizeH="0" baseline="0" noProof="0">
                          <a:ln>
                            <a:noFill/>
                          </a:ln>
                          <a:solidFill>
                            <a:srgbClr val="000000"/>
                          </a:solidFill>
                          <a:effectLst/>
                          <a:uLnTx/>
                          <a:uFillTx/>
                          <a:latin typeface="+mn-lt"/>
                          <a:ea typeface="+mn-ea"/>
                          <a:cs typeface="+mn-cs"/>
                        </a:rPr>
                        <a:t>&amp; replication</a:t>
                      </a:r>
                      <a:endParaRPr kumimoji="0" lang="en-US" sz="1050" b="1" i="0" u="none" strike="noStrike" kern="1200" cap="none" spc="0" normalizeH="0" baseline="0" noProof="0">
                        <a:ln>
                          <a:noFill/>
                        </a:ln>
                        <a:solidFill>
                          <a:srgbClr val="000000"/>
                        </a:solidFill>
                        <a:effectLst/>
                        <a:uLnTx/>
                        <a:uFillTx/>
                        <a:latin typeface="+mn-lt"/>
                        <a:ea typeface="+mn-ea"/>
                        <a:cs typeface="+mn-cs"/>
                      </a:endParaRPr>
                    </a:p>
                  </a:txBody>
                  <a:tcPr marL="36000" marR="36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717550" algn="l"/>
                        </a:tabLst>
                        <a:defRPr/>
                      </a:pPr>
                      <a:r>
                        <a:rPr kumimoji="0" lang="en-AU" sz="1050" b="0" i="0" u="none" strike="noStrike" kern="1200" cap="none" spc="0" normalizeH="0" baseline="0" noProof="0">
                          <a:ln>
                            <a:noFill/>
                          </a:ln>
                          <a:solidFill>
                            <a:srgbClr val="000000"/>
                          </a:solidFill>
                          <a:effectLst/>
                          <a:uLnTx/>
                          <a:uFillTx/>
                          <a:latin typeface="+mn-lt"/>
                          <a:ea typeface="+mn-ea"/>
                          <a:cs typeface="+mn-cs"/>
                        </a:rPr>
                        <a:t>Physical:	</a:t>
                      </a: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pg_stat_replication</a:t>
                      </a:r>
                      <a:r>
                        <a:rPr kumimoji="0" lang="en-AU" sz="1050" b="0" i="0" u="none" strike="noStrike" kern="1200" cap="none" spc="0" normalizeH="0" baseline="0" noProof="0">
                          <a:ln>
                            <a:noFill/>
                          </a:ln>
                          <a:solidFill>
                            <a:srgbClr val="000000"/>
                          </a:solidFill>
                          <a:effectLst/>
                          <a:uLnTx/>
                          <a:uFillTx/>
                          <a:latin typeface="+mn-lt"/>
                          <a:ea typeface="+mn-ea"/>
                          <a:cs typeface="+mn-cs"/>
                        </a:rPr>
                        <a:t>, </a:t>
                      </a: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pg_stat_wal_receiver pg_replication_slots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717550" algn="l"/>
                        </a:tabLst>
                        <a:defRPr/>
                      </a:pPr>
                      <a:r>
                        <a:rPr kumimoji="0" lang="en-AU" sz="1050" b="0" i="0" u="none" strike="noStrike" kern="1200" cap="none" spc="0" normalizeH="0" baseline="0" noProof="0">
                          <a:ln>
                            <a:noFill/>
                          </a:ln>
                          <a:solidFill>
                            <a:srgbClr val="000000"/>
                          </a:solidFill>
                          <a:effectLst/>
                          <a:uLnTx/>
                          <a:uFillTx/>
                          <a:latin typeface="+mn-lt"/>
                          <a:ea typeface="+mn-ea"/>
                          <a:cs typeface="+mn-cs"/>
                        </a:rPr>
                        <a:t>Logical:	</a:t>
                      </a: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pg_stat_subscription</a:t>
                      </a:r>
                      <a:r>
                        <a:rPr kumimoji="0" lang="en-AU" sz="1050" b="0" i="0" u="none" strike="noStrike" kern="1200" cap="none" spc="0" normalizeH="0" baseline="0" noProof="0">
                          <a:ln>
                            <a:noFill/>
                          </a:ln>
                          <a:solidFill>
                            <a:srgbClr val="000000"/>
                          </a:solidFill>
                          <a:effectLst/>
                          <a:uLnTx/>
                          <a:uFillTx/>
                          <a:latin typeface="+mn-lt"/>
                          <a:ea typeface="+mn-ea"/>
                          <a:cs typeface="+mn-cs"/>
                        </a:rPr>
                        <a:t>, </a:t>
                      </a: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pg_replication_origin, pg_publication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tab pos="717550" algn="l"/>
                        </a:tabLst>
                        <a:defRPr/>
                      </a:pPr>
                      <a:r>
                        <a:rPr kumimoji="0" lang="en-AU" sz="1050" b="0" i="0" u="none" strike="noStrike" kern="1200" cap="none" spc="0" normalizeH="0" baseline="0" noProof="0">
                          <a:ln>
                            <a:noFill/>
                          </a:ln>
                          <a:solidFill>
                            <a:srgbClr val="000000"/>
                          </a:solidFill>
                          <a:effectLst/>
                          <a:uLnTx/>
                          <a:uFillTx/>
                          <a:latin typeface="+mn-lt"/>
                          <a:ea typeface="+mn-ea"/>
                          <a:cs typeface="+mn-cs"/>
                        </a:rPr>
                        <a:t>Cluster:	repmgr, Patroni </a:t>
                      </a:r>
                      <a:endParaRPr kumimoji="0" lang="en-US" sz="1050" b="0" i="0" u="none" strike="noStrike" kern="1200" cap="none" spc="0" normalizeH="0" baseline="0" noProof="0">
                        <a:ln>
                          <a:noFill/>
                        </a:ln>
                        <a:solidFill>
                          <a:srgbClr val="000000"/>
                        </a:solidFill>
                        <a:effectLst/>
                        <a:uLnTx/>
                        <a:uFillTx/>
                        <a:latin typeface="+mn-lt"/>
                        <a:ea typeface="+mn-ea"/>
                        <a:cs typeface="+mn-cs"/>
                      </a:endParaRPr>
                    </a:p>
                  </a:txBody>
                  <a:tcPr marL="36000" marR="36000" marT="72000" marB="72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3638779"/>
                  </a:ext>
                </a:extLst>
              </a:tr>
              <a:tr h="738000">
                <a:tc>
                  <a:txBody>
                    <a:bodyPr/>
                    <a:lstStyle/>
                    <a:p>
                      <a:endParaRPr lang="en-US"/>
                    </a:p>
                  </a:txBody>
                  <a:tcPr marL="36000" marR="36000" marT="72000" marB="72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a:ln>
                            <a:noFill/>
                          </a:ln>
                          <a:solidFill>
                            <a:srgbClr val="000000"/>
                          </a:solidFill>
                          <a:effectLst/>
                          <a:uLnTx/>
                          <a:uFillTx/>
                          <a:latin typeface="+mn-lt"/>
                          <a:ea typeface="+mn-ea"/>
                          <a:cs typeface="+mn-cs"/>
                        </a:rPr>
                        <a:t>Backup &amp;</a:t>
                      </a:r>
                      <a:br>
                        <a:rPr kumimoji="0" lang="en-AU" sz="1050" b="1" i="0" u="none" strike="noStrike" kern="1200" cap="none" spc="0" normalizeH="0" baseline="0" noProof="0">
                          <a:ln>
                            <a:noFill/>
                          </a:ln>
                          <a:solidFill>
                            <a:srgbClr val="000000"/>
                          </a:solidFill>
                          <a:effectLst/>
                          <a:uLnTx/>
                          <a:uFillTx/>
                          <a:latin typeface="+mn-lt"/>
                          <a:ea typeface="+mn-ea"/>
                          <a:cs typeface="+mn-cs"/>
                        </a:rPr>
                      </a:br>
                      <a:r>
                        <a:rPr kumimoji="0" lang="en-AU" sz="1050" b="1" i="0" u="none" strike="noStrike" kern="1200" cap="none" spc="0" normalizeH="0" baseline="0" noProof="0">
                          <a:ln>
                            <a:noFill/>
                          </a:ln>
                          <a:solidFill>
                            <a:srgbClr val="000000"/>
                          </a:solidFill>
                          <a:effectLst/>
                          <a:uLnTx/>
                          <a:uFillTx/>
                          <a:latin typeface="+mn-lt"/>
                          <a:ea typeface="+mn-ea"/>
                          <a:cs typeface="+mn-cs"/>
                        </a:rPr>
                        <a:t>recovery</a:t>
                      </a:r>
                      <a:endParaRPr kumimoji="0" lang="en-US" sz="1050" b="1" i="0" u="none" strike="noStrike" kern="1200" cap="none" spc="0" normalizeH="0" baseline="0" noProof="0">
                        <a:ln>
                          <a:noFill/>
                        </a:ln>
                        <a:solidFill>
                          <a:srgbClr val="000000"/>
                        </a:solidFill>
                        <a:effectLst/>
                        <a:uLnTx/>
                        <a:uFillTx/>
                        <a:latin typeface="+mn-lt"/>
                        <a:ea typeface="+mn-ea"/>
                        <a:cs typeface="+mn-cs"/>
                      </a:endParaRPr>
                    </a:p>
                  </a:txBody>
                  <a:tcPr marL="36000" marR="36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mn-lt"/>
                          <a:ea typeface="+mn-ea"/>
                          <a:cs typeface="+mn-cs"/>
                        </a:rPr>
                        <a:t>pg_backrest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mn-lt"/>
                          <a:ea typeface="+mn-ea"/>
                          <a:cs typeface="+mn-cs"/>
                        </a:rPr>
                        <a:t>Barman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pg_dump/restore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mn-lt"/>
                          <a:ea typeface="+mn-ea"/>
                          <a:cs typeface="+mn-cs"/>
                        </a:rPr>
                        <a:t>WAL archiving logs</a:t>
                      </a:r>
                      <a:endParaRPr kumimoji="0" lang="en-US" sz="1050" b="0" i="0" u="none" strike="noStrike" kern="1200" cap="none" spc="0" normalizeH="0" baseline="0" noProof="0">
                        <a:ln>
                          <a:noFill/>
                        </a:ln>
                        <a:solidFill>
                          <a:srgbClr val="000000"/>
                        </a:solidFill>
                        <a:effectLst/>
                        <a:uLnTx/>
                        <a:uFillTx/>
                        <a:latin typeface="+mn-lt"/>
                        <a:ea typeface="+mn-ea"/>
                        <a:cs typeface="+mn-cs"/>
                      </a:endParaRPr>
                    </a:p>
                  </a:txBody>
                  <a:tcPr marL="36000" marR="36000" marT="72000" marB="72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727316392"/>
                  </a:ext>
                </a:extLst>
              </a:tr>
              <a:tr h="738000">
                <a:tc>
                  <a:txBody>
                    <a:bodyPr/>
                    <a:lstStyle/>
                    <a:p>
                      <a:endParaRPr lang="en-US"/>
                    </a:p>
                  </a:txBody>
                  <a:tcPr marL="36000" marR="36000" marT="72000" marB="72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a:ln>
                            <a:noFill/>
                          </a:ln>
                          <a:solidFill>
                            <a:srgbClr val="000000"/>
                          </a:solidFill>
                          <a:effectLst/>
                          <a:uLnTx/>
                          <a:uFillTx/>
                          <a:latin typeface="+mn-lt"/>
                          <a:ea typeface="+mn-ea"/>
                          <a:cs typeface="+mn-cs"/>
                        </a:rPr>
                        <a:t>System &amp;</a:t>
                      </a:r>
                      <a:br>
                        <a:rPr kumimoji="0" lang="en-AU" sz="1050" b="1" i="0" u="none" strike="noStrike" kern="1200" cap="none" spc="0" normalizeH="0" baseline="0" noProof="0">
                          <a:ln>
                            <a:noFill/>
                          </a:ln>
                          <a:solidFill>
                            <a:srgbClr val="000000"/>
                          </a:solidFill>
                          <a:effectLst/>
                          <a:uLnTx/>
                          <a:uFillTx/>
                          <a:latin typeface="+mn-lt"/>
                          <a:ea typeface="+mn-ea"/>
                          <a:cs typeface="+mn-cs"/>
                        </a:rPr>
                      </a:br>
                      <a:r>
                        <a:rPr kumimoji="0" lang="en-AU" sz="1050" b="1" i="0" u="none" strike="noStrike" kern="1200" cap="none" spc="0" normalizeH="0" baseline="0" noProof="0">
                          <a:ln>
                            <a:noFill/>
                          </a:ln>
                          <a:solidFill>
                            <a:srgbClr val="000000"/>
                          </a:solidFill>
                          <a:effectLst/>
                          <a:uLnTx/>
                          <a:uFillTx/>
                          <a:latin typeface="+mn-lt"/>
                          <a:ea typeface="+mn-ea"/>
                          <a:cs typeface="+mn-cs"/>
                        </a:rPr>
                        <a:t>OS vitals</a:t>
                      </a:r>
                      <a:endParaRPr kumimoji="0" lang="en-US" sz="1050" b="1" i="0" u="none" strike="noStrike" kern="1200" cap="none" spc="0" normalizeH="0" baseline="0" noProof="0">
                        <a:ln>
                          <a:noFill/>
                        </a:ln>
                        <a:solidFill>
                          <a:srgbClr val="000000"/>
                        </a:solidFill>
                        <a:effectLst/>
                        <a:uLnTx/>
                        <a:uFillTx/>
                        <a:latin typeface="+mn-lt"/>
                        <a:ea typeface="+mn-ea"/>
                        <a:cs typeface="+mn-cs"/>
                      </a:endParaRPr>
                    </a:p>
                  </a:txBody>
                  <a:tcPr marL="36000" marR="36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marR="0" lvl="0" indent="-17145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dmesg</a:t>
                      </a:r>
                      <a:r>
                        <a:rPr kumimoji="0" lang="en-AU" sz="1050" b="0" i="0" u="none" strike="noStrike" kern="1200" cap="none" spc="0" normalizeH="0" baseline="0" noProof="0">
                          <a:ln>
                            <a:noFill/>
                          </a:ln>
                          <a:solidFill>
                            <a:srgbClr val="000000"/>
                          </a:solidFill>
                          <a:effectLst/>
                          <a:uLnTx/>
                          <a:uFillTx/>
                          <a:latin typeface="+mn-lt"/>
                          <a:ea typeface="+mn-ea"/>
                          <a:cs typeface="+mn-cs"/>
                        </a:rPr>
                        <a:t> (OOM killer)</a:t>
                      </a:r>
                    </a:p>
                    <a:p>
                      <a:pPr marL="171450" marR="0" lvl="0" indent="-17145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iostat</a:t>
                      </a:r>
                    </a:p>
                    <a:p>
                      <a:pPr marL="171450" marR="0" lvl="0" indent="-17145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htop/top</a:t>
                      </a:r>
                    </a:p>
                    <a:p>
                      <a:pPr marL="171450" marR="0" lvl="0" indent="-17145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df –h </a:t>
                      </a:r>
                    </a:p>
                    <a:p>
                      <a:pPr marL="171450" marR="0" lvl="0" indent="-171450" algn="l" defTabSz="4572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Courier New" panose="02070309020205020404" pitchFamily="49" charset="0"/>
                          <a:ea typeface="+mn-ea"/>
                          <a:cs typeface="Courier New" panose="02070309020205020404" pitchFamily="49" charset="0"/>
                        </a:rPr>
                        <a:t>free –m</a:t>
                      </a:r>
                      <a:r>
                        <a:rPr kumimoji="0" lang="en-AU" sz="1050" b="0" i="0" u="none" strike="noStrike" kern="1200" cap="none" spc="0" normalizeH="0" baseline="0" noProof="0">
                          <a:ln>
                            <a:noFill/>
                          </a:ln>
                          <a:solidFill>
                            <a:srgbClr val="000000"/>
                          </a:solidFill>
                          <a:effectLst/>
                          <a:uLnTx/>
                          <a:uFillTx/>
                          <a:latin typeface="+mn-lt"/>
                          <a:ea typeface="+mn-ea"/>
                          <a:cs typeface="+mn-cs"/>
                        </a:rPr>
                        <a:t> …</a:t>
                      </a:r>
                      <a:endParaRPr kumimoji="0" lang="en-US" sz="1050" b="0" i="0" u="none" strike="noStrike" kern="1200" cap="none" spc="0" normalizeH="0" baseline="0" noProof="0">
                        <a:ln>
                          <a:noFill/>
                        </a:ln>
                        <a:solidFill>
                          <a:srgbClr val="000000"/>
                        </a:solidFill>
                        <a:effectLst/>
                        <a:uLnTx/>
                        <a:uFillTx/>
                        <a:latin typeface="+mn-lt"/>
                        <a:ea typeface="+mn-ea"/>
                        <a:cs typeface="+mn-cs"/>
                      </a:endParaRPr>
                    </a:p>
                  </a:txBody>
                  <a:tcPr marL="36000" marR="36000" marT="72000" marB="72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22179154"/>
                  </a:ext>
                </a:extLst>
              </a:tr>
              <a:tr h="738000">
                <a:tc>
                  <a:txBody>
                    <a:bodyPr/>
                    <a:lstStyle/>
                    <a:p>
                      <a:endParaRPr lang="en-US"/>
                    </a:p>
                  </a:txBody>
                  <a:tcPr marL="36000" marR="36000" marT="72000" marB="7200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050" b="1" i="0" u="none" strike="noStrike" kern="1200" cap="none" spc="0" normalizeH="0" baseline="0" noProof="0">
                          <a:ln>
                            <a:noFill/>
                          </a:ln>
                          <a:solidFill>
                            <a:srgbClr val="000000"/>
                          </a:solidFill>
                          <a:effectLst/>
                          <a:uLnTx/>
                          <a:uFillTx/>
                          <a:latin typeface="+mn-lt"/>
                          <a:ea typeface="+mn-ea"/>
                          <a:cs typeface="+mn-cs"/>
                        </a:rPr>
                        <a:t>Monitoring &amp; alerting</a:t>
                      </a:r>
                      <a:endParaRPr kumimoji="0" lang="en-US" sz="1050" b="1" i="0" u="none" strike="noStrike" kern="1200" cap="none" spc="0" normalizeH="0" baseline="0" noProof="0">
                        <a:ln>
                          <a:noFill/>
                        </a:ln>
                        <a:solidFill>
                          <a:srgbClr val="000000"/>
                        </a:solidFill>
                        <a:effectLst/>
                        <a:uLnTx/>
                        <a:uFillTx/>
                        <a:latin typeface="+mn-lt"/>
                        <a:ea typeface="+mn-ea"/>
                        <a:cs typeface="+mn-cs"/>
                      </a:endParaRPr>
                    </a:p>
                  </a:txBody>
                  <a:tcPr marL="36000" marR="3600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mn-lt"/>
                          <a:ea typeface="+mn-ea"/>
                          <a:cs typeface="+mn-cs"/>
                        </a:rPr>
                        <a:t>Prometheus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mn-lt"/>
                          <a:ea typeface="+mn-ea"/>
                          <a:cs typeface="+mn-cs"/>
                        </a:rPr>
                        <a:t>Grafana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050" b="0" i="0" u="none" strike="noStrike" kern="1200" cap="none" spc="0" normalizeH="0" baseline="0" noProof="0">
                          <a:ln>
                            <a:noFill/>
                          </a:ln>
                          <a:solidFill>
                            <a:srgbClr val="000000"/>
                          </a:solidFill>
                          <a:effectLst/>
                          <a:uLnTx/>
                          <a:uFillTx/>
                          <a:latin typeface="+mn-lt"/>
                          <a:ea typeface="+mn-ea"/>
                          <a:cs typeface="+mn-cs"/>
                        </a:rPr>
                        <a:t>Zabbix …</a:t>
                      </a:r>
                      <a:endParaRPr kumimoji="0" lang="en-US" sz="1050" b="0" i="0" u="none" strike="noStrike" kern="1200" cap="none" spc="0" normalizeH="0" baseline="0" noProof="0">
                        <a:ln>
                          <a:noFill/>
                        </a:ln>
                        <a:solidFill>
                          <a:srgbClr val="000000"/>
                        </a:solidFill>
                        <a:effectLst/>
                        <a:uLnTx/>
                        <a:uFillTx/>
                        <a:latin typeface="+mn-lt"/>
                        <a:ea typeface="+mn-ea"/>
                        <a:cs typeface="+mn-cs"/>
                      </a:endParaRPr>
                    </a:p>
                  </a:txBody>
                  <a:tcPr marL="36000" marR="36000" marT="72000" marB="7200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021009703"/>
                  </a:ext>
                </a:extLst>
              </a:tr>
            </a:tbl>
          </a:graphicData>
        </a:graphic>
      </p:graphicFrame>
      <p:sp>
        <p:nvSpPr>
          <p:cNvPr id="4" name="Title 3">
            <a:extLst>
              <a:ext uri="{FF2B5EF4-FFF2-40B4-BE49-F238E27FC236}">
                <a16:creationId xmlns:a16="http://schemas.microsoft.com/office/drawing/2014/main" id="{5E1123F7-548A-FC7A-40F3-1E11CB261FCA}"/>
              </a:ext>
            </a:extLst>
          </p:cNvPr>
          <p:cNvSpPr>
            <a:spLocks noGrp="1"/>
          </p:cNvSpPr>
          <p:nvPr>
            <p:ph type="title"/>
          </p:nvPr>
        </p:nvSpPr>
        <p:spPr/>
        <p:txBody>
          <a:bodyPr/>
          <a:lstStyle/>
          <a:p>
            <a:r>
              <a:rPr lang="en-US"/>
              <a:t>A few everyday support tools</a:t>
            </a:r>
          </a:p>
        </p:txBody>
      </p:sp>
      <p:grpSp>
        <p:nvGrpSpPr>
          <p:cNvPr id="49" name="Group 48">
            <a:extLst>
              <a:ext uri="{FF2B5EF4-FFF2-40B4-BE49-F238E27FC236}">
                <a16:creationId xmlns:a16="http://schemas.microsoft.com/office/drawing/2014/main" id="{3728E404-B8C0-E430-13D7-E8A1B5F773E8}"/>
              </a:ext>
            </a:extLst>
          </p:cNvPr>
          <p:cNvGrpSpPr/>
          <p:nvPr/>
        </p:nvGrpSpPr>
        <p:grpSpPr>
          <a:xfrm>
            <a:off x="808060" y="999842"/>
            <a:ext cx="684001" cy="3754851"/>
            <a:chOff x="808060" y="999842"/>
            <a:chExt cx="684001" cy="3754851"/>
          </a:xfrm>
        </p:grpSpPr>
        <p:sp>
          <p:nvSpPr>
            <p:cNvPr id="11" name="Oval 10">
              <a:extLst>
                <a:ext uri="{FF2B5EF4-FFF2-40B4-BE49-F238E27FC236}">
                  <a16:creationId xmlns:a16="http://schemas.microsoft.com/office/drawing/2014/main" id="{BF99A81D-DC68-6EF7-9806-B38BD5E2DD00}"/>
                </a:ext>
              </a:extLst>
            </p:cNvPr>
            <p:cNvSpPr>
              <a:spLocks noChangeAspect="1"/>
            </p:cNvSpPr>
            <p:nvPr/>
          </p:nvSpPr>
          <p:spPr>
            <a:xfrm rot="16200000" flipV="1">
              <a:off x="808060" y="999842"/>
              <a:ext cx="684000" cy="684000"/>
            </a:xfrm>
            <a:prstGeom prst="ellipse">
              <a:avLst/>
            </a:pr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a:extLst>
                <a:ext uri="{FF2B5EF4-FFF2-40B4-BE49-F238E27FC236}">
                  <a16:creationId xmlns:a16="http://schemas.microsoft.com/office/drawing/2014/main" id="{7FC967DC-BB20-F266-EFA6-F4373C608953}"/>
                </a:ext>
              </a:extLst>
            </p:cNvPr>
            <p:cNvSpPr>
              <a:spLocks noChangeAspect="1"/>
            </p:cNvSpPr>
            <p:nvPr/>
          </p:nvSpPr>
          <p:spPr>
            <a:xfrm rot="16200000" flipV="1">
              <a:off x="808061" y="1767555"/>
              <a:ext cx="684000" cy="684000"/>
            </a:xfrm>
            <a:prstGeom prst="ellipse">
              <a:avLst/>
            </a:pr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a:extLst>
                <a:ext uri="{FF2B5EF4-FFF2-40B4-BE49-F238E27FC236}">
                  <a16:creationId xmlns:a16="http://schemas.microsoft.com/office/drawing/2014/main" id="{C390095C-F4DF-613A-3F0A-75135A6A2A2C}"/>
                </a:ext>
              </a:extLst>
            </p:cNvPr>
            <p:cNvSpPr>
              <a:spLocks noChangeAspect="1"/>
            </p:cNvSpPr>
            <p:nvPr/>
          </p:nvSpPr>
          <p:spPr>
            <a:xfrm rot="16200000" flipV="1">
              <a:off x="808061" y="2535268"/>
              <a:ext cx="684000" cy="684000"/>
            </a:xfrm>
            <a:prstGeom prst="ellipse">
              <a:avLst/>
            </a:pr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a:extLst>
                <a:ext uri="{FF2B5EF4-FFF2-40B4-BE49-F238E27FC236}">
                  <a16:creationId xmlns:a16="http://schemas.microsoft.com/office/drawing/2014/main" id="{08352A33-B7E6-A00D-CA0A-27A74A649148}"/>
                </a:ext>
              </a:extLst>
            </p:cNvPr>
            <p:cNvSpPr>
              <a:spLocks noChangeAspect="1"/>
            </p:cNvSpPr>
            <p:nvPr/>
          </p:nvSpPr>
          <p:spPr>
            <a:xfrm rot="16200000" flipV="1">
              <a:off x="808061" y="3302981"/>
              <a:ext cx="684000" cy="684000"/>
            </a:xfrm>
            <a:prstGeom prst="ellipse">
              <a:avLst/>
            </a:pr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a:extLst>
                <a:ext uri="{FF2B5EF4-FFF2-40B4-BE49-F238E27FC236}">
                  <a16:creationId xmlns:a16="http://schemas.microsoft.com/office/drawing/2014/main" id="{B4E31A57-42ED-BAE4-3238-873736D3D559}"/>
                </a:ext>
              </a:extLst>
            </p:cNvPr>
            <p:cNvSpPr>
              <a:spLocks noChangeAspect="1"/>
            </p:cNvSpPr>
            <p:nvPr/>
          </p:nvSpPr>
          <p:spPr>
            <a:xfrm rot="16200000" flipV="1">
              <a:off x="808061" y="4070693"/>
              <a:ext cx="684000" cy="684000"/>
            </a:xfrm>
            <a:prstGeom prst="ellipse">
              <a:avLst/>
            </a:prstGeom>
            <a:blipFill>
              <a:blip r:embed="rId3"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 name="Graphic 39">
              <a:extLst>
                <a:ext uri="{FF2B5EF4-FFF2-40B4-BE49-F238E27FC236}">
                  <a16:creationId xmlns:a16="http://schemas.microsoft.com/office/drawing/2014/main" id="{1AF8CFEF-AEF5-83E7-D42B-1642B64F9B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372" y="1138792"/>
              <a:ext cx="417376" cy="406099"/>
            </a:xfrm>
            <a:prstGeom prst="rect">
              <a:avLst/>
            </a:prstGeom>
          </p:spPr>
        </p:pic>
        <p:pic>
          <p:nvPicPr>
            <p:cNvPr id="42" name="Graphic 41">
              <a:extLst>
                <a:ext uri="{FF2B5EF4-FFF2-40B4-BE49-F238E27FC236}">
                  <a16:creationId xmlns:a16="http://schemas.microsoft.com/office/drawing/2014/main" id="{5B9DB307-AAB5-9866-DD77-41F123EB46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3282" y="1941344"/>
              <a:ext cx="453556" cy="327403"/>
            </a:xfrm>
            <a:prstGeom prst="rect">
              <a:avLst/>
            </a:prstGeom>
          </p:spPr>
        </p:pic>
        <p:pic>
          <p:nvPicPr>
            <p:cNvPr id="44" name="Graphic 43">
              <a:extLst>
                <a:ext uri="{FF2B5EF4-FFF2-40B4-BE49-F238E27FC236}">
                  <a16:creationId xmlns:a16="http://schemas.microsoft.com/office/drawing/2014/main" id="{CEEDC86F-C80D-1082-A391-128006C4FB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7332" y="2692895"/>
              <a:ext cx="385457" cy="371359"/>
            </a:xfrm>
            <a:prstGeom prst="rect">
              <a:avLst/>
            </a:prstGeom>
          </p:spPr>
        </p:pic>
        <p:pic>
          <p:nvPicPr>
            <p:cNvPr id="46" name="Graphic 45">
              <a:extLst>
                <a:ext uri="{FF2B5EF4-FFF2-40B4-BE49-F238E27FC236}">
                  <a16:creationId xmlns:a16="http://schemas.microsoft.com/office/drawing/2014/main" id="{22AAC58D-746E-8909-3780-ACEAA5D137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3498" y="3489471"/>
              <a:ext cx="413124" cy="359512"/>
            </a:xfrm>
            <a:prstGeom prst="rect">
              <a:avLst/>
            </a:prstGeom>
          </p:spPr>
        </p:pic>
        <p:pic>
          <p:nvPicPr>
            <p:cNvPr id="48" name="Graphic 47">
              <a:extLst>
                <a:ext uri="{FF2B5EF4-FFF2-40B4-BE49-F238E27FC236}">
                  <a16:creationId xmlns:a16="http://schemas.microsoft.com/office/drawing/2014/main" id="{00C58990-744D-2F65-8244-1C79C20FC4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6136" y="4179853"/>
              <a:ext cx="487848" cy="373455"/>
            </a:xfrm>
            <a:prstGeom prst="rect">
              <a:avLst/>
            </a:prstGeom>
          </p:spPr>
        </p:pic>
      </p:grpSp>
      <p:pic>
        <p:nvPicPr>
          <p:cNvPr id="53" name="Graphic 52">
            <a:extLst>
              <a:ext uri="{FF2B5EF4-FFF2-40B4-BE49-F238E27FC236}">
                <a16:creationId xmlns:a16="http://schemas.microsoft.com/office/drawing/2014/main" id="{186ACB71-51BD-1329-B58B-04615A65966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27229" y="2971800"/>
            <a:ext cx="3745334" cy="2180382"/>
          </a:xfrm>
          <a:prstGeom prst="rect">
            <a:avLst/>
          </a:prstGeom>
        </p:spPr>
      </p:pic>
    </p:spTree>
    <p:extLst>
      <p:ext uri="{BB962C8B-B14F-4D97-AF65-F5344CB8AC3E}">
        <p14:creationId xmlns:p14="http://schemas.microsoft.com/office/powerpoint/2010/main" val="2845279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750"/>
                                        <p:tgtEl>
                                          <p:spTgt spid="49"/>
                                        </p:tgtEl>
                                      </p:cBhvr>
                                    </p:animEffect>
                                  </p:childTnLst>
                                </p:cTn>
                              </p:par>
                              <p:par>
                                <p:cTn id="8" presetID="22" presetClass="entr" presetSubtype="8" fill="hold" nodeType="withEffect">
                                  <p:stCondLst>
                                    <p:cond delay="25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1000"/>
                                        <p:tgtEl>
                                          <p:spTgt spid="30"/>
                                        </p:tgtEl>
                                      </p:cBhvr>
                                    </p:animEffect>
                                  </p:childTnLst>
                                </p:cTn>
                              </p:par>
                              <p:par>
                                <p:cTn id="11" presetID="10" presetClass="entr" presetSubtype="0" fill="hold" nodeType="withEffect">
                                  <p:stCondLst>
                                    <p:cond delay="125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1BC37-F4ED-7F51-95D7-F6FE29A5F411}"/>
              </a:ext>
            </a:extLst>
          </p:cNvPr>
          <p:cNvSpPr>
            <a:spLocks noGrp="1"/>
          </p:cNvSpPr>
          <p:nvPr>
            <p:ph type="title"/>
          </p:nvPr>
        </p:nvSpPr>
        <p:spPr/>
        <p:txBody>
          <a:bodyPr/>
          <a:lstStyle/>
          <a:p>
            <a:r>
              <a:rPr lang="en-US"/>
              <a:t>Operational pain points</a:t>
            </a:r>
          </a:p>
        </p:txBody>
      </p:sp>
      <p:grpSp>
        <p:nvGrpSpPr>
          <p:cNvPr id="39" name="Group 38">
            <a:extLst>
              <a:ext uri="{FF2B5EF4-FFF2-40B4-BE49-F238E27FC236}">
                <a16:creationId xmlns:a16="http://schemas.microsoft.com/office/drawing/2014/main" id="{5C6E6225-B7AD-E9EC-3B72-9EA9D806227D}"/>
              </a:ext>
            </a:extLst>
          </p:cNvPr>
          <p:cNvGrpSpPr/>
          <p:nvPr/>
        </p:nvGrpSpPr>
        <p:grpSpPr>
          <a:xfrm>
            <a:off x="277200" y="1229590"/>
            <a:ext cx="2016000" cy="3276000"/>
            <a:chOff x="277200" y="1229590"/>
            <a:chExt cx="2016000" cy="3276000"/>
          </a:xfrm>
        </p:grpSpPr>
        <p:sp>
          <p:nvSpPr>
            <p:cNvPr id="4" name="TextBox 3">
              <a:extLst>
                <a:ext uri="{FF2B5EF4-FFF2-40B4-BE49-F238E27FC236}">
                  <a16:creationId xmlns:a16="http://schemas.microsoft.com/office/drawing/2014/main" id="{42FA4451-E170-091E-9ACB-EE21DBD71559}"/>
                </a:ext>
              </a:extLst>
            </p:cNvPr>
            <p:cNvSpPr txBox="1"/>
            <p:nvPr/>
          </p:nvSpPr>
          <p:spPr>
            <a:xfrm>
              <a:off x="277200" y="1229590"/>
              <a:ext cx="2016000" cy="3276000"/>
            </a:xfrm>
            <a:prstGeom prst="rect">
              <a:avLst/>
            </a:prstGeom>
            <a:solidFill>
              <a:schemeClr val="bg1"/>
            </a:solidFill>
            <a:effectLst>
              <a:outerShdw blurRad="165100" dist="38100" dir="2700000" sx="102000" sy="102000" algn="tl" rotWithShape="0">
                <a:prstClr val="black">
                  <a:alpha val="28000"/>
                </a:prstClr>
              </a:outerShdw>
            </a:effectLst>
          </p:spPr>
          <p:txBody>
            <a:bodyPr wrap="square" lIns="0" tIns="0" rIns="0" bIns="0" rtlCol="0">
              <a:noAutofit/>
            </a:bodyPr>
            <a:lstStyle/>
            <a:p>
              <a:endParaRPr lang="en-US"/>
            </a:p>
          </p:txBody>
        </p:sp>
        <p:sp>
          <p:nvSpPr>
            <p:cNvPr id="5" name="TextBox 4">
              <a:extLst>
                <a:ext uri="{FF2B5EF4-FFF2-40B4-BE49-F238E27FC236}">
                  <a16:creationId xmlns:a16="http://schemas.microsoft.com/office/drawing/2014/main" id="{60AE16CF-88B1-8209-E5CF-11426CB711EA}"/>
                </a:ext>
              </a:extLst>
            </p:cNvPr>
            <p:cNvSpPr txBox="1"/>
            <p:nvPr/>
          </p:nvSpPr>
          <p:spPr>
            <a:xfrm>
              <a:off x="499193" y="2772640"/>
              <a:ext cx="1572014" cy="432000"/>
            </a:xfrm>
            <a:prstGeom prst="rect">
              <a:avLst/>
            </a:prstGeom>
            <a:noFill/>
            <a:effectLst/>
          </p:spPr>
          <p:txBody>
            <a:bodyPr wrap="square" lIns="0" tIns="0" rIns="0" bIns="0" rtlCol="0">
              <a:noAutofit/>
            </a:bodyPr>
            <a:lstStyle/>
            <a:p>
              <a:pPr algn="ctr">
                <a:spcAft>
                  <a:spcPts val="1500"/>
                </a:spcAft>
              </a:pPr>
              <a:r>
                <a:rPr lang="en-US" sz="1400" b="1"/>
                <a:t>Fragmented tool ecosystem</a:t>
              </a:r>
            </a:p>
            <a:p>
              <a:pPr algn="ctr">
                <a:spcAft>
                  <a:spcPts val="300"/>
                </a:spcAft>
                <a:buSzPct val="120000"/>
                <a:defRPr sz="1600"/>
              </a:pPr>
              <a:r>
                <a:rPr lang="en-AU" sz="1100"/>
                <a:t>PostgreSQL support involves many isolated tools, forcing engineers to switch contexts frequently</a:t>
              </a:r>
            </a:p>
            <a:p>
              <a:endParaRPr lang="en-US"/>
            </a:p>
          </p:txBody>
        </p:sp>
        <p:pic>
          <p:nvPicPr>
            <p:cNvPr id="6" name="Picture 5">
              <a:extLst>
                <a:ext uri="{FF2B5EF4-FFF2-40B4-BE49-F238E27FC236}">
                  <a16:creationId xmlns:a16="http://schemas.microsoft.com/office/drawing/2014/main" id="{7EC5F504-9A98-7151-FD37-0FB890C1F1F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345371" y="1379294"/>
              <a:ext cx="1879659" cy="1253726"/>
            </a:xfrm>
            <a:prstGeom prst="rect">
              <a:avLst/>
            </a:prstGeom>
          </p:spPr>
        </p:pic>
        <p:sp>
          <p:nvSpPr>
            <p:cNvPr id="7" name="Rectangle 6">
              <a:extLst>
                <a:ext uri="{FF2B5EF4-FFF2-40B4-BE49-F238E27FC236}">
                  <a16:creationId xmlns:a16="http://schemas.microsoft.com/office/drawing/2014/main" id="{CD2DD897-896D-5676-A374-C662727C4C34}"/>
                </a:ext>
              </a:extLst>
            </p:cNvPr>
            <p:cNvSpPr/>
            <p:nvPr/>
          </p:nvSpPr>
          <p:spPr>
            <a:xfrm>
              <a:off x="277200" y="1229590"/>
              <a:ext cx="2016000" cy="90000"/>
            </a:xfrm>
            <a:prstGeom prst="rect">
              <a:avLst/>
            </a:prstGeom>
            <a:gradFill>
              <a:gsLst>
                <a:gs pos="50000">
                  <a:srgbClr val="FF8000"/>
                </a:gs>
                <a:gs pos="100000">
                  <a:srgbClr val="FFE7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405D87CD-F7B6-108B-3246-2451EDB0C42F}"/>
                </a:ext>
              </a:extLst>
            </p:cNvPr>
            <p:cNvCxnSpPr>
              <a:cxnSpLocks/>
            </p:cNvCxnSpPr>
            <p:nvPr/>
          </p:nvCxnSpPr>
          <p:spPr>
            <a:xfrm>
              <a:off x="445760" y="3291195"/>
              <a:ext cx="1691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0642A70-0239-EF46-8F4C-15E866237426}"/>
              </a:ext>
            </a:extLst>
          </p:cNvPr>
          <p:cNvGrpSpPr/>
          <p:nvPr/>
        </p:nvGrpSpPr>
        <p:grpSpPr>
          <a:xfrm>
            <a:off x="2486675" y="1229590"/>
            <a:ext cx="2016000" cy="3276000"/>
            <a:chOff x="2486675" y="1229590"/>
            <a:chExt cx="2016000" cy="3276000"/>
          </a:xfrm>
        </p:grpSpPr>
        <p:sp>
          <p:nvSpPr>
            <p:cNvPr id="9" name="TextBox 8">
              <a:extLst>
                <a:ext uri="{FF2B5EF4-FFF2-40B4-BE49-F238E27FC236}">
                  <a16:creationId xmlns:a16="http://schemas.microsoft.com/office/drawing/2014/main" id="{6B1C41CF-C457-158E-E59C-2303771BFFE5}"/>
                </a:ext>
              </a:extLst>
            </p:cNvPr>
            <p:cNvSpPr txBox="1"/>
            <p:nvPr/>
          </p:nvSpPr>
          <p:spPr>
            <a:xfrm>
              <a:off x="2486675" y="1229590"/>
              <a:ext cx="2016000" cy="3276000"/>
            </a:xfrm>
            <a:prstGeom prst="rect">
              <a:avLst/>
            </a:prstGeom>
            <a:solidFill>
              <a:schemeClr val="bg1"/>
            </a:solidFill>
            <a:effectLst>
              <a:outerShdw blurRad="165100" dist="38100" dir="2700000" sx="102000" sy="102000" algn="tl" rotWithShape="0">
                <a:prstClr val="black">
                  <a:alpha val="28000"/>
                </a:prstClr>
              </a:outerShdw>
            </a:effectLst>
          </p:spPr>
          <p:txBody>
            <a:bodyPr wrap="square" lIns="0" tIns="0" rIns="0" bIns="0" rtlCol="0">
              <a:noAutofit/>
            </a:bodyPr>
            <a:lstStyle>
              <a:defPPr>
                <a:defRPr lang="en-US"/>
              </a:defPPr>
            </a:lstStyle>
            <a:p>
              <a:endParaRPr lang="en-AU"/>
            </a:p>
          </p:txBody>
        </p:sp>
        <p:sp>
          <p:nvSpPr>
            <p:cNvPr id="10" name="TextBox 9">
              <a:extLst>
                <a:ext uri="{FF2B5EF4-FFF2-40B4-BE49-F238E27FC236}">
                  <a16:creationId xmlns:a16="http://schemas.microsoft.com/office/drawing/2014/main" id="{5C5B6479-C580-37CC-7E62-5CB72A043E7C}"/>
                </a:ext>
              </a:extLst>
            </p:cNvPr>
            <p:cNvSpPr txBox="1"/>
            <p:nvPr/>
          </p:nvSpPr>
          <p:spPr>
            <a:xfrm>
              <a:off x="2617753" y="2772640"/>
              <a:ext cx="1753845" cy="432000"/>
            </a:xfrm>
            <a:prstGeom prst="rect">
              <a:avLst/>
            </a:prstGeom>
            <a:noFill/>
            <a:effectLst/>
          </p:spPr>
          <p:txBody>
            <a:bodyPr wrap="square" lIns="0" tIns="0" rIns="0" bIns="0" rtlCol="0">
              <a:noAutofit/>
            </a:bodyPr>
            <a:lstStyle/>
            <a:p>
              <a:pPr algn="ctr">
                <a:spcAft>
                  <a:spcPts val="1500"/>
                </a:spcAft>
              </a:pPr>
              <a:r>
                <a:rPr lang="en-US" sz="1400" b="1"/>
                <a:t>Manual data correlation </a:t>
              </a:r>
            </a:p>
            <a:p>
              <a:pPr lvl="0" algn="ctr">
                <a:spcAft>
                  <a:spcPts val="300"/>
                </a:spcAft>
                <a:buSzPct val="120000"/>
                <a:defRPr sz="1600"/>
              </a:pPr>
              <a:r>
                <a:rPr lang="en-AU" sz="1100"/>
                <a:t>Engineers manually correlate diverse data formats from PostgreSQL, OS utilities, and monitoring platforms</a:t>
              </a:r>
            </a:p>
          </p:txBody>
        </p:sp>
        <p:sp>
          <p:nvSpPr>
            <p:cNvPr id="12" name="Rectangle 11">
              <a:extLst>
                <a:ext uri="{FF2B5EF4-FFF2-40B4-BE49-F238E27FC236}">
                  <a16:creationId xmlns:a16="http://schemas.microsoft.com/office/drawing/2014/main" id="{5A157CDF-40DD-4049-DCD5-9A217795EBC9}"/>
                </a:ext>
              </a:extLst>
            </p:cNvPr>
            <p:cNvSpPr/>
            <p:nvPr/>
          </p:nvSpPr>
          <p:spPr>
            <a:xfrm>
              <a:off x="2486675" y="1229590"/>
              <a:ext cx="2016000" cy="90000"/>
            </a:xfrm>
            <a:prstGeom prst="rect">
              <a:avLst/>
            </a:prstGeom>
            <a:gradFill>
              <a:gsLst>
                <a:gs pos="50000">
                  <a:srgbClr val="FF8000"/>
                </a:gs>
                <a:gs pos="100000">
                  <a:srgbClr val="FFE7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EB4FA4B-8575-9200-ACE9-1300688942D2}"/>
                </a:ext>
              </a:extLst>
            </p:cNvPr>
            <p:cNvCxnSpPr>
              <a:cxnSpLocks/>
            </p:cNvCxnSpPr>
            <p:nvPr/>
          </p:nvCxnSpPr>
          <p:spPr>
            <a:xfrm>
              <a:off x="2648948" y="3291195"/>
              <a:ext cx="1691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F6A60FC2-0DDF-F4D0-BC25-C1D02E024F4A}"/>
                </a:ext>
              </a:extLst>
            </p:cNvPr>
            <p:cNvPicPr>
              <a:picLocks noChangeAspect="1"/>
            </p:cNvPicPr>
            <p:nvPr/>
          </p:nvPicPr>
          <p:blipFill>
            <a:blip r:embed="rId4" cstate="hqprint">
              <a:extLst>
                <a:ext uri="{28A0092B-C50C-407E-A947-70E740481C1C}">
                  <a14:useLocalDpi xmlns:a14="http://schemas.microsoft.com/office/drawing/2010/main"/>
                </a:ext>
              </a:extLst>
            </a:blip>
            <a:srcRect l="-7" b="-1391"/>
            <a:stretch>
              <a:fillRect/>
            </a:stretch>
          </p:blipFill>
          <p:spPr>
            <a:xfrm>
              <a:off x="2554844" y="1379294"/>
              <a:ext cx="1879659" cy="1253726"/>
            </a:xfrm>
            <a:prstGeom prst="rect">
              <a:avLst/>
            </a:prstGeom>
          </p:spPr>
        </p:pic>
      </p:grpSp>
      <p:grpSp>
        <p:nvGrpSpPr>
          <p:cNvPr id="41" name="Group 40">
            <a:extLst>
              <a:ext uri="{FF2B5EF4-FFF2-40B4-BE49-F238E27FC236}">
                <a16:creationId xmlns:a16="http://schemas.microsoft.com/office/drawing/2014/main" id="{FC27CCE1-3A3D-132C-22EA-5FEF8AA5B3CB}"/>
              </a:ext>
            </a:extLst>
          </p:cNvPr>
          <p:cNvGrpSpPr/>
          <p:nvPr/>
        </p:nvGrpSpPr>
        <p:grpSpPr>
          <a:xfrm>
            <a:off x="4696150" y="1229590"/>
            <a:ext cx="2016000" cy="3276000"/>
            <a:chOff x="4696150" y="1229590"/>
            <a:chExt cx="2016000" cy="3276000"/>
          </a:xfrm>
        </p:grpSpPr>
        <p:sp>
          <p:nvSpPr>
            <p:cNvPr id="14" name="TextBox 13">
              <a:extLst>
                <a:ext uri="{FF2B5EF4-FFF2-40B4-BE49-F238E27FC236}">
                  <a16:creationId xmlns:a16="http://schemas.microsoft.com/office/drawing/2014/main" id="{5201324C-05E7-3B61-6FA4-0759219F4FB5}"/>
                </a:ext>
              </a:extLst>
            </p:cNvPr>
            <p:cNvSpPr txBox="1"/>
            <p:nvPr/>
          </p:nvSpPr>
          <p:spPr>
            <a:xfrm>
              <a:off x="4696150" y="1229590"/>
              <a:ext cx="2016000" cy="3276000"/>
            </a:xfrm>
            <a:prstGeom prst="rect">
              <a:avLst/>
            </a:prstGeom>
            <a:solidFill>
              <a:schemeClr val="bg1"/>
            </a:solidFill>
            <a:effectLst>
              <a:outerShdw blurRad="165100" dist="38100" dir="2700000" sx="102000" sy="102000" algn="tl" rotWithShape="0">
                <a:prstClr val="black">
                  <a:alpha val="28000"/>
                </a:prstClr>
              </a:outerShdw>
            </a:effectLst>
          </p:spPr>
          <p:txBody>
            <a:bodyPr wrap="square" lIns="0" tIns="0" rIns="0" bIns="0" rtlCol="0">
              <a:noAutofit/>
            </a:bodyPr>
            <a:lstStyle>
              <a:defPPr>
                <a:defRPr lang="en-US"/>
              </a:defPPr>
            </a:lstStyle>
            <a:p>
              <a:endParaRPr lang="en-AU"/>
            </a:p>
          </p:txBody>
        </p:sp>
        <p:sp>
          <p:nvSpPr>
            <p:cNvPr id="15" name="TextBox 14">
              <a:extLst>
                <a:ext uri="{FF2B5EF4-FFF2-40B4-BE49-F238E27FC236}">
                  <a16:creationId xmlns:a16="http://schemas.microsoft.com/office/drawing/2014/main" id="{43A21BF6-22E3-5CC1-24F4-00AE1E4548EE}"/>
                </a:ext>
              </a:extLst>
            </p:cNvPr>
            <p:cNvSpPr txBox="1"/>
            <p:nvPr/>
          </p:nvSpPr>
          <p:spPr>
            <a:xfrm>
              <a:off x="4918143" y="2772640"/>
              <a:ext cx="1572014" cy="432000"/>
            </a:xfrm>
            <a:prstGeom prst="rect">
              <a:avLst/>
            </a:prstGeom>
            <a:noFill/>
            <a:effectLst/>
          </p:spPr>
          <p:txBody>
            <a:bodyPr wrap="square" lIns="0" tIns="0" rIns="0" bIns="0" rtlCol="0">
              <a:noAutofit/>
            </a:bodyPr>
            <a:lstStyle/>
            <a:p>
              <a:pPr algn="ctr">
                <a:spcAft>
                  <a:spcPts val="1500"/>
                </a:spcAft>
              </a:pPr>
              <a:r>
                <a:rPr lang="en-US" sz="1400" b="1"/>
                <a:t>Operational challenges</a:t>
              </a:r>
            </a:p>
            <a:p>
              <a:pPr lvl="0" algn="ctr">
                <a:buSzPct val="120000"/>
                <a:defRPr sz="1600"/>
              </a:pPr>
              <a:r>
                <a:rPr lang="en-AU" sz="1100"/>
                <a:t>Fragmentation causes slower decision-making, steep learning curves, and higher operational stress</a:t>
              </a:r>
            </a:p>
          </p:txBody>
        </p:sp>
        <p:sp>
          <p:nvSpPr>
            <p:cNvPr id="17" name="Rectangle 16">
              <a:extLst>
                <a:ext uri="{FF2B5EF4-FFF2-40B4-BE49-F238E27FC236}">
                  <a16:creationId xmlns:a16="http://schemas.microsoft.com/office/drawing/2014/main" id="{BE1248C6-7B70-331A-51F5-1D6DAEC9ACF1}"/>
                </a:ext>
              </a:extLst>
            </p:cNvPr>
            <p:cNvSpPr/>
            <p:nvPr/>
          </p:nvSpPr>
          <p:spPr>
            <a:xfrm>
              <a:off x="4696150" y="1229590"/>
              <a:ext cx="2016000" cy="90000"/>
            </a:xfrm>
            <a:prstGeom prst="rect">
              <a:avLst/>
            </a:prstGeom>
            <a:gradFill>
              <a:gsLst>
                <a:gs pos="50000">
                  <a:srgbClr val="FF8000"/>
                </a:gs>
                <a:gs pos="100000">
                  <a:srgbClr val="FFE7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45A253BD-5B2E-9197-3B25-0976F3BAAD31}"/>
                </a:ext>
              </a:extLst>
            </p:cNvPr>
            <p:cNvCxnSpPr>
              <a:cxnSpLocks/>
            </p:cNvCxnSpPr>
            <p:nvPr/>
          </p:nvCxnSpPr>
          <p:spPr>
            <a:xfrm>
              <a:off x="4791621" y="3291195"/>
              <a:ext cx="1691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81E43976-E0D4-4ED1-67DF-E73DFC8EEE09}"/>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766178" y="1379294"/>
              <a:ext cx="1879200" cy="1253726"/>
            </a:xfrm>
            <a:prstGeom prst="rect">
              <a:avLst/>
            </a:prstGeom>
          </p:spPr>
        </p:pic>
      </p:grpSp>
      <p:grpSp>
        <p:nvGrpSpPr>
          <p:cNvPr id="42" name="Group 41">
            <a:extLst>
              <a:ext uri="{FF2B5EF4-FFF2-40B4-BE49-F238E27FC236}">
                <a16:creationId xmlns:a16="http://schemas.microsoft.com/office/drawing/2014/main" id="{089AC9F4-BC56-0C5E-2FDD-6B1ED48B1B66}"/>
              </a:ext>
            </a:extLst>
          </p:cNvPr>
          <p:cNvGrpSpPr/>
          <p:nvPr/>
        </p:nvGrpSpPr>
        <p:grpSpPr>
          <a:xfrm>
            <a:off x="6905625" y="1229590"/>
            <a:ext cx="2016000" cy="3276000"/>
            <a:chOff x="6905625" y="1229590"/>
            <a:chExt cx="2016000" cy="3276000"/>
          </a:xfrm>
        </p:grpSpPr>
        <p:sp>
          <p:nvSpPr>
            <p:cNvPr id="19" name="TextBox 18">
              <a:extLst>
                <a:ext uri="{FF2B5EF4-FFF2-40B4-BE49-F238E27FC236}">
                  <a16:creationId xmlns:a16="http://schemas.microsoft.com/office/drawing/2014/main" id="{905776B7-8FE4-A3BE-186F-E6809ADFD032}"/>
                </a:ext>
              </a:extLst>
            </p:cNvPr>
            <p:cNvSpPr txBox="1"/>
            <p:nvPr/>
          </p:nvSpPr>
          <p:spPr>
            <a:xfrm>
              <a:off x="6905625" y="1229590"/>
              <a:ext cx="2016000" cy="3276000"/>
            </a:xfrm>
            <a:prstGeom prst="rect">
              <a:avLst/>
            </a:prstGeom>
            <a:solidFill>
              <a:schemeClr val="bg1"/>
            </a:solidFill>
            <a:effectLst>
              <a:outerShdw blurRad="165100" dist="38100" dir="2700000" sx="102000" sy="102000" algn="tl" rotWithShape="0">
                <a:prstClr val="black">
                  <a:alpha val="28000"/>
                </a:prstClr>
              </a:outerShdw>
            </a:effectLst>
          </p:spPr>
          <p:txBody>
            <a:bodyPr wrap="square" lIns="0" tIns="0" rIns="0" bIns="0" rtlCol="0">
              <a:noAutofit/>
            </a:bodyPr>
            <a:lstStyle>
              <a:defPPr>
                <a:defRPr lang="en-US"/>
              </a:defPPr>
            </a:lstStyle>
            <a:p>
              <a:endParaRPr lang="en-AU"/>
            </a:p>
          </p:txBody>
        </p:sp>
        <p:sp>
          <p:nvSpPr>
            <p:cNvPr id="20" name="TextBox 19">
              <a:extLst>
                <a:ext uri="{FF2B5EF4-FFF2-40B4-BE49-F238E27FC236}">
                  <a16:creationId xmlns:a16="http://schemas.microsoft.com/office/drawing/2014/main" id="{F24FB15F-E05A-4D00-B268-E4758043080E}"/>
                </a:ext>
              </a:extLst>
            </p:cNvPr>
            <p:cNvSpPr txBox="1"/>
            <p:nvPr/>
          </p:nvSpPr>
          <p:spPr>
            <a:xfrm>
              <a:off x="7143105" y="2772640"/>
              <a:ext cx="1541040" cy="432000"/>
            </a:xfrm>
            <a:prstGeom prst="rect">
              <a:avLst/>
            </a:prstGeom>
            <a:noFill/>
            <a:effectLst/>
          </p:spPr>
          <p:txBody>
            <a:bodyPr wrap="square" lIns="0" tIns="0" rIns="0" bIns="0" rtlCol="0">
              <a:noAutofit/>
            </a:bodyPr>
            <a:lstStyle/>
            <a:p>
              <a:pPr algn="ctr">
                <a:spcAft>
                  <a:spcPts val="1500"/>
                </a:spcAft>
              </a:pPr>
              <a:r>
                <a:rPr lang="en-US" sz="1400" b="1"/>
                <a:t>Need for unified experience</a:t>
              </a:r>
            </a:p>
            <a:p>
              <a:pPr lvl="0" algn="ctr">
                <a:buSzPct val="120000"/>
                <a:defRPr sz="1600"/>
              </a:pPr>
              <a:r>
                <a:rPr lang="en-AU" sz="1100"/>
                <a:t>A unified troubleshooting system can organize insights without replacing existing tools</a:t>
              </a:r>
            </a:p>
          </p:txBody>
        </p:sp>
        <p:sp>
          <p:nvSpPr>
            <p:cNvPr id="22" name="Rectangle 21">
              <a:extLst>
                <a:ext uri="{FF2B5EF4-FFF2-40B4-BE49-F238E27FC236}">
                  <a16:creationId xmlns:a16="http://schemas.microsoft.com/office/drawing/2014/main" id="{8C68FB6B-5EEF-3BA1-4418-366C301C1676}"/>
                </a:ext>
              </a:extLst>
            </p:cNvPr>
            <p:cNvSpPr/>
            <p:nvPr/>
          </p:nvSpPr>
          <p:spPr>
            <a:xfrm>
              <a:off x="6905625" y="1229590"/>
              <a:ext cx="2016000" cy="90000"/>
            </a:xfrm>
            <a:prstGeom prst="rect">
              <a:avLst/>
            </a:prstGeom>
            <a:gradFill>
              <a:gsLst>
                <a:gs pos="50000">
                  <a:srgbClr val="FF8000"/>
                </a:gs>
                <a:gs pos="100000">
                  <a:srgbClr val="FFE7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1C6AF389-733D-5752-002E-E78756136D8C}"/>
                </a:ext>
              </a:extLst>
            </p:cNvPr>
            <p:cNvCxnSpPr>
              <a:cxnSpLocks/>
            </p:cNvCxnSpPr>
            <p:nvPr/>
          </p:nvCxnSpPr>
          <p:spPr>
            <a:xfrm>
              <a:off x="7048599" y="3291195"/>
              <a:ext cx="1691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3ED3FAC-82E7-AB5A-7EEF-21C74ABF2155}"/>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973795" y="1379294"/>
              <a:ext cx="1879659" cy="1252800"/>
            </a:xfrm>
            <a:prstGeom prst="rect">
              <a:avLst/>
            </a:prstGeom>
          </p:spPr>
        </p:pic>
      </p:grpSp>
    </p:spTree>
    <p:extLst>
      <p:ext uri="{BB962C8B-B14F-4D97-AF65-F5344CB8AC3E}">
        <p14:creationId xmlns:p14="http://schemas.microsoft.com/office/powerpoint/2010/main" val="3272102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750"/>
                                        <p:tgtEl>
                                          <p:spTgt spid="39"/>
                                        </p:tgtEl>
                                      </p:cBhvr>
                                    </p:animEffect>
                                  </p:childTnLst>
                                </p:cTn>
                              </p:par>
                              <p:par>
                                <p:cTn id="8" presetID="10" presetClass="entr" presetSubtype="0" fill="hold" nodeType="withEffect">
                                  <p:stCondLst>
                                    <p:cond delay="40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750"/>
                                        <p:tgtEl>
                                          <p:spTgt spid="40"/>
                                        </p:tgtEl>
                                      </p:cBhvr>
                                    </p:animEffect>
                                  </p:childTnLst>
                                </p:cTn>
                              </p:par>
                              <p:par>
                                <p:cTn id="11" presetID="10" presetClass="entr" presetSubtype="0" fill="hold" nodeType="withEffect">
                                  <p:stCondLst>
                                    <p:cond delay="80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750"/>
                                        <p:tgtEl>
                                          <p:spTgt spid="41"/>
                                        </p:tgtEl>
                                      </p:cBhvr>
                                    </p:animEffect>
                                  </p:childTnLst>
                                </p:cTn>
                              </p:par>
                              <p:par>
                                <p:cTn id="14" presetID="10" presetClass="entr" presetSubtype="0" fill="hold" nodeType="withEffect">
                                  <p:stCondLst>
                                    <p:cond delay="120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2A1B7-07E9-D502-E9B8-3F100965C67E}"/>
            </a:ext>
          </a:extLst>
        </p:cNvPr>
        <p:cNvGrpSpPr/>
        <p:nvPr/>
      </p:nvGrpSpPr>
      <p:grpSpPr>
        <a:xfrm>
          <a:off x="0" y="0"/>
          <a:ext cx="0" cy="0"/>
          <a:chOff x="0" y="0"/>
          <a:chExt cx="0" cy="0"/>
        </a:xfrm>
      </p:grpSpPr>
      <p:pic>
        <p:nvPicPr>
          <p:cNvPr id="10" name="Graphic 9">
            <a:extLst>
              <a:ext uri="{FF2B5EF4-FFF2-40B4-BE49-F238E27FC236}">
                <a16:creationId xmlns:a16="http://schemas.microsoft.com/office/drawing/2014/main" id="{143D44E8-48C5-3BC2-8EA6-A3BB80B93346}"/>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5081" y="3403937"/>
            <a:ext cx="881078" cy="1417387"/>
          </a:xfrm>
          <a:prstGeom prst="rect">
            <a:avLst/>
          </a:prstGeom>
        </p:spPr>
      </p:pic>
      <p:sp>
        <p:nvSpPr>
          <p:cNvPr id="12" name="Title 1">
            <a:extLst>
              <a:ext uri="{FF2B5EF4-FFF2-40B4-BE49-F238E27FC236}">
                <a16:creationId xmlns:a16="http://schemas.microsoft.com/office/drawing/2014/main" id="{23979157-8062-8238-8C25-DB29DB3A9B87}"/>
              </a:ext>
            </a:extLst>
          </p:cNvPr>
          <p:cNvSpPr>
            <a:spLocks noGrp="1"/>
          </p:cNvSpPr>
          <p:nvPr>
            <p:ph type="ctrTitle"/>
          </p:nvPr>
        </p:nvSpPr>
        <p:spPr>
          <a:xfrm>
            <a:off x="270000" y="468000"/>
            <a:ext cx="3721436" cy="1046440"/>
          </a:xfrm>
        </p:spPr>
        <p:txBody>
          <a:bodyPr anchor="t" anchorCtr="0">
            <a:noAutofit/>
          </a:bodyPr>
          <a:lstStyle/>
          <a:p>
            <a:pPr>
              <a:lnSpc>
                <a:spcPct val="130000"/>
              </a:lnSpc>
            </a:pPr>
            <a:r>
              <a:rPr lang="en-US"/>
              <a:t>The progress paradox</a:t>
            </a:r>
          </a:p>
        </p:txBody>
      </p:sp>
    </p:spTree>
    <p:extLst>
      <p:ext uri="{BB962C8B-B14F-4D97-AF65-F5344CB8AC3E}">
        <p14:creationId xmlns:p14="http://schemas.microsoft.com/office/powerpoint/2010/main" val="926779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18A07E43-AF33-180D-8265-F8FD44216F53}"/>
              </a:ext>
            </a:extLst>
          </p:cNvPr>
          <p:cNvGrpSpPr/>
          <p:nvPr/>
        </p:nvGrpSpPr>
        <p:grpSpPr>
          <a:xfrm>
            <a:off x="826621" y="1119239"/>
            <a:ext cx="6247279" cy="676992"/>
            <a:chOff x="1582271" y="1119239"/>
            <a:chExt cx="6247279" cy="676992"/>
          </a:xfrm>
        </p:grpSpPr>
        <p:sp>
          <p:nvSpPr>
            <p:cNvPr id="70" name="Rectangle 69">
              <a:extLst>
                <a:ext uri="{FF2B5EF4-FFF2-40B4-BE49-F238E27FC236}">
                  <a16:creationId xmlns:a16="http://schemas.microsoft.com/office/drawing/2014/main" id="{8E1A23DD-FBB3-F30E-6992-8BEF32BD5D1A}"/>
                </a:ext>
              </a:extLst>
            </p:cNvPr>
            <p:cNvSpPr/>
            <p:nvPr/>
          </p:nvSpPr>
          <p:spPr>
            <a:xfrm>
              <a:off x="1582271" y="1119239"/>
              <a:ext cx="6247279" cy="67699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9FA7E6A1-70A7-ECF7-95E8-077A80238C88}"/>
                </a:ext>
              </a:extLst>
            </p:cNvPr>
            <p:cNvGrpSpPr/>
            <p:nvPr/>
          </p:nvGrpSpPr>
          <p:grpSpPr>
            <a:xfrm>
              <a:off x="2547149" y="1227796"/>
              <a:ext cx="5168101" cy="430887"/>
              <a:chOff x="2547149" y="1227796"/>
              <a:chExt cx="5168101" cy="430887"/>
            </a:xfrm>
          </p:grpSpPr>
          <p:sp>
            <p:nvSpPr>
              <p:cNvPr id="43" name="TextBox 42">
                <a:extLst>
                  <a:ext uri="{FF2B5EF4-FFF2-40B4-BE49-F238E27FC236}">
                    <a16:creationId xmlns:a16="http://schemas.microsoft.com/office/drawing/2014/main" id="{7DC5E149-2639-4107-2E35-3B359F626730}"/>
                  </a:ext>
                </a:extLst>
              </p:cNvPr>
              <p:cNvSpPr txBox="1"/>
              <p:nvPr/>
            </p:nvSpPr>
            <p:spPr>
              <a:xfrm>
                <a:off x="2547149" y="1227796"/>
                <a:ext cx="1314450" cy="430887"/>
              </a:xfrm>
              <a:prstGeom prst="rect">
                <a:avLst/>
              </a:prstGeom>
              <a:noFill/>
            </p:spPr>
            <p:txBody>
              <a:bodyPr wrap="square" lIns="0" tIns="0" rIns="0" bIns="0" anchor="ctr" anchorCtr="0">
                <a:noAutofit/>
              </a:bodyPr>
              <a:lstStyle/>
              <a:p>
                <a:pPr>
                  <a:lnSpc>
                    <a:spcPct val="110000"/>
                  </a:lnSpc>
                </a:pPr>
                <a:r>
                  <a:rPr lang="en-US" sz="1100" b="1"/>
                  <a:t>The innovation boom</a:t>
                </a:r>
                <a:endParaRPr lang="en-US" sz="1100"/>
              </a:p>
            </p:txBody>
          </p:sp>
          <p:sp>
            <p:nvSpPr>
              <p:cNvPr id="48" name="TextBox 47">
                <a:extLst>
                  <a:ext uri="{FF2B5EF4-FFF2-40B4-BE49-F238E27FC236}">
                    <a16:creationId xmlns:a16="http://schemas.microsoft.com/office/drawing/2014/main" id="{08D299FE-79DA-5DD8-D181-29C0D8183378}"/>
                  </a:ext>
                </a:extLst>
              </p:cNvPr>
              <p:cNvSpPr txBox="1"/>
              <p:nvPr/>
            </p:nvSpPr>
            <p:spPr>
              <a:xfrm>
                <a:off x="3861599" y="1227796"/>
                <a:ext cx="3853651" cy="430887"/>
              </a:xfrm>
              <a:prstGeom prst="rect">
                <a:avLst/>
              </a:prstGeom>
              <a:noFill/>
            </p:spPr>
            <p:txBody>
              <a:bodyPr wrap="square" lIns="0" tIns="0" rIns="0" bIns="0" anchor="ctr" anchorCtr="0">
                <a:noAutofit/>
              </a:bodyPr>
              <a:lstStyle/>
              <a:p>
                <a:pPr>
                  <a:lnSpc>
                    <a:spcPct val="110000"/>
                  </a:lnSpc>
                </a:pPr>
                <a:r>
                  <a:rPr lang="en-AU" sz="1100"/>
                  <a:t>Postgres has evolved into a powerhouse for AI (pgvector) </a:t>
                </a:r>
                <a:br>
                  <a:rPr lang="en-AU" sz="1100"/>
                </a:br>
                <a:r>
                  <a:rPr lang="en-AU" sz="1100"/>
                  <a:t>and autonomous performance</a:t>
                </a:r>
                <a:endParaRPr lang="en-US" sz="1100"/>
              </a:p>
            </p:txBody>
          </p:sp>
        </p:grpSp>
      </p:grpSp>
      <p:grpSp>
        <p:nvGrpSpPr>
          <p:cNvPr id="80" name="Group 79">
            <a:extLst>
              <a:ext uri="{FF2B5EF4-FFF2-40B4-BE49-F238E27FC236}">
                <a16:creationId xmlns:a16="http://schemas.microsoft.com/office/drawing/2014/main" id="{7D5A070C-0E73-B37D-6AC2-92F1A769F1B5}"/>
              </a:ext>
            </a:extLst>
          </p:cNvPr>
          <p:cNvGrpSpPr/>
          <p:nvPr/>
        </p:nvGrpSpPr>
        <p:grpSpPr>
          <a:xfrm>
            <a:off x="826621" y="2625558"/>
            <a:ext cx="6247279" cy="676992"/>
            <a:chOff x="1582271" y="2625558"/>
            <a:chExt cx="6247279" cy="676992"/>
          </a:xfrm>
        </p:grpSpPr>
        <p:sp>
          <p:nvSpPr>
            <p:cNvPr id="71" name="Rectangle 70">
              <a:extLst>
                <a:ext uri="{FF2B5EF4-FFF2-40B4-BE49-F238E27FC236}">
                  <a16:creationId xmlns:a16="http://schemas.microsoft.com/office/drawing/2014/main" id="{D77FAE07-07C3-DF51-641A-9B8E73A754EC}"/>
                </a:ext>
              </a:extLst>
            </p:cNvPr>
            <p:cNvSpPr/>
            <p:nvPr/>
          </p:nvSpPr>
          <p:spPr>
            <a:xfrm>
              <a:off x="1582271" y="2625558"/>
              <a:ext cx="6247279" cy="67699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BB94A3A0-5D5C-D713-33E2-AC50939B8731}"/>
                </a:ext>
              </a:extLst>
            </p:cNvPr>
            <p:cNvGrpSpPr/>
            <p:nvPr/>
          </p:nvGrpSpPr>
          <p:grpSpPr>
            <a:xfrm>
              <a:off x="2547149" y="2740632"/>
              <a:ext cx="5168101" cy="430887"/>
              <a:chOff x="2547149" y="2740632"/>
              <a:chExt cx="5168101" cy="430887"/>
            </a:xfrm>
          </p:grpSpPr>
          <p:sp>
            <p:nvSpPr>
              <p:cNvPr id="45" name="TextBox 44">
                <a:extLst>
                  <a:ext uri="{FF2B5EF4-FFF2-40B4-BE49-F238E27FC236}">
                    <a16:creationId xmlns:a16="http://schemas.microsoft.com/office/drawing/2014/main" id="{BB5B7D93-5DDA-9DDE-A489-551EBC8A1461}"/>
                  </a:ext>
                </a:extLst>
              </p:cNvPr>
              <p:cNvSpPr txBox="1"/>
              <p:nvPr/>
            </p:nvSpPr>
            <p:spPr>
              <a:xfrm>
                <a:off x="2547149" y="2740632"/>
                <a:ext cx="1314450" cy="430887"/>
              </a:xfrm>
              <a:prstGeom prst="rect">
                <a:avLst/>
              </a:prstGeom>
              <a:noFill/>
            </p:spPr>
            <p:txBody>
              <a:bodyPr wrap="square" lIns="0" tIns="0" rIns="0" bIns="0" anchor="ctr" anchorCtr="0">
                <a:noAutofit/>
              </a:bodyPr>
              <a:lstStyle/>
              <a:p>
                <a:pPr>
                  <a:lnSpc>
                    <a:spcPct val="110000"/>
                  </a:lnSpc>
                </a:pPr>
                <a:r>
                  <a:rPr lang="en-US" sz="1100" b="1"/>
                  <a:t>New capabilities, new insights</a:t>
                </a:r>
                <a:endParaRPr lang="en-US" sz="1100"/>
              </a:p>
            </p:txBody>
          </p:sp>
          <p:sp>
            <p:nvSpPr>
              <p:cNvPr id="50" name="TextBox 49">
                <a:extLst>
                  <a:ext uri="{FF2B5EF4-FFF2-40B4-BE49-F238E27FC236}">
                    <a16:creationId xmlns:a16="http://schemas.microsoft.com/office/drawing/2014/main" id="{AB840D62-A5F9-C422-C34A-20FEFAD16094}"/>
                  </a:ext>
                </a:extLst>
              </p:cNvPr>
              <p:cNvSpPr txBox="1"/>
              <p:nvPr/>
            </p:nvSpPr>
            <p:spPr>
              <a:xfrm>
                <a:off x="3861599" y="2740632"/>
                <a:ext cx="3853651" cy="430887"/>
              </a:xfrm>
              <a:prstGeom prst="rect">
                <a:avLst/>
              </a:prstGeom>
              <a:noFill/>
            </p:spPr>
            <p:txBody>
              <a:bodyPr wrap="square" lIns="0" tIns="0" rIns="0" bIns="0" anchor="ctr" anchorCtr="0">
                <a:noAutofit/>
              </a:bodyPr>
              <a:lstStyle/>
              <a:p>
                <a:pPr>
                  <a:lnSpc>
                    <a:spcPct val="110000"/>
                  </a:lnSpc>
                </a:pPr>
                <a:r>
                  <a:rPr lang="en-AU" sz="1100"/>
                  <a:t>These </a:t>
                </a:r>
                <a:r>
                  <a:rPr lang="en-AU" sz="1100" i="1"/>
                  <a:t>smart</a:t>
                </a:r>
                <a:r>
                  <a:rPr lang="en-AU" sz="1100"/>
                  <a:t> features give us more data and</a:t>
                </a:r>
                <a:br>
                  <a:rPr lang="en-AU" sz="1100"/>
                </a:br>
                <a:r>
                  <a:rPr lang="en-AU" sz="1100"/>
                  <a:t>more power than ever before</a:t>
                </a:r>
                <a:endParaRPr lang="en-US" sz="1100"/>
              </a:p>
            </p:txBody>
          </p:sp>
        </p:grpSp>
      </p:grpSp>
      <p:grpSp>
        <p:nvGrpSpPr>
          <p:cNvPr id="79" name="Group 78">
            <a:extLst>
              <a:ext uri="{FF2B5EF4-FFF2-40B4-BE49-F238E27FC236}">
                <a16:creationId xmlns:a16="http://schemas.microsoft.com/office/drawing/2014/main" id="{369CE1AD-89F8-1CF6-FF3C-8D6152FA692F}"/>
              </a:ext>
            </a:extLst>
          </p:cNvPr>
          <p:cNvGrpSpPr/>
          <p:nvPr/>
        </p:nvGrpSpPr>
        <p:grpSpPr>
          <a:xfrm>
            <a:off x="826621" y="4133681"/>
            <a:ext cx="6247279" cy="676992"/>
            <a:chOff x="1582271" y="4133681"/>
            <a:chExt cx="6247279" cy="676992"/>
          </a:xfrm>
        </p:grpSpPr>
        <p:sp>
          <p:nvSpPr>
            <p:cNvPr id="72" name="Rectangle 71">
              <a:extLst>
                <a:ext uri="{FF2B5EF4-FFF2-40B4-BE49-F238E27FC236}">
                  <a16:creationId xmlns:a16="http://schemas.microsoft.com/office/drawing/2014/main" id="{FA1CF5FD-4E8D-B6D3-A4A6-CDD92DEDDB07}"/>
                </a:ext>
              </a:extLst>
            </p:cNvPr>
            <p:cNvSpPr/>
            <p:nvPr/>
          </p:nvSpPr>
          <p:spPr>
            <a:xfrm>
              <a:off x="1582271" y="4133681"/>
              <a:ext cx="6247279" cy="676992"/>
            </a:xfrm>
            <a:prstGeom prst="rect">
              <a:avLst/>
            </a:prstGeom>
            <a:solidFill>
              <a:srgbClr val="EFEF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FBC0B97D-76CA-8616-2F47-7C48766912BD}"/>
                </a:ext>
              </a:extLst>
            </p:cNvPr>
            <p:cNvGrpSpPr/>
            <p:nvPr/>
          </p:nvGrpSpPr>
          <p:grpSpPr>
            <a:xfrm>
              <a:off x="2547149" y="4253468"/>
              <a:ext cx="5168101" cy="430887"/>
              <a:chOff x="2547149" y="4253468"/>
              <a:chExt cx="5168101" cy="430887"/>
            </a:xfrm>
          </p:grpSpPr>
          <p:sp>
            <p:nvSpPr>
              <p:cNvPr id="47" name="TextBox 46">
                <a:extLst>
                  <a:ext uri="{FF2B5EF4-FFF2-40B4-BE49-F238E27FC236}">
                    <a16:creationId xmlns:a16="http://schemas.microsoft.com/office/drawing/2014/main" id="{C6F18C41-D455-6483-2BC4-F98D8BCF396E}"/>
                  </a:ext>
                </a:extLst>
              </p:cNvPr>
              <p:cNvSpPr txBox="1"/>
              <p:nvPr/>
            </p:nvSpPr>
            <p:spPr>
              <a:xfrm>
                <a:off x="2547149" y="4253468"/>
                <a:ext cx="1314450" cy="430887"/>
              </a:xfrm>
              <a:prstGeom prst="rect">
                <a:avLst/>
              </a:prstGeom>
              <a:noFill/>
            </p:spPr>
            <p:txBody>
              <a:bodyPr wrap="square" lIns="0" tIns="0" rIns="0" bIns="0" anchor="ctr" anchorCtr="0">
                <a:noAutofit/>
              </a:bodyPr>
              <a:lstStyle/>
              <a:p>
                <a:pPr>
                  <a:lnSpc>
                    <a:spcPct val="110000"/>
                  </a:lnSpc>
                </a:pPr>
                <a:r>
                  <a:rPr lang="en-US" sz="1100" b="1"/>
                  <a:t>The</a:t>
                </a:r>
                <a:br>
                  <a:rPr lang="en-US" sz="1100" b="1"/>
                </a:br>
                <a:r>
                  <a:rPr lang="en-US" sz="1100" b="1"/>
                  <a:t>paradox</a:t>
                </a:r>
                <a:endParaRPr lang="en-US" sz="1100"/>
              </a:p>
            </p:txBody>
          </p:sp>
          <p:sp>
            <p:nvSpPr>
              <p:cNvPr id="52" name="TextBox 51">
                <a:extLst>
                  <a:ext uri="{FF2B5EF4-FFF2-40B4-BE49-F238E27FC236}">
                    <a16:creationId xmlns:a16="http://schemas.microsoft.com/office/drawing/2014/main" id="{D8A37300-057D-8E15-D184-0D2656C73FF3}"/>
                  </a:ext>
                </a:extLst>
              </p:cNvPr>
              <p:cNvSpPr txBox="1"/>
              <p:nvPr/>
            </p:nvSpPr>
            <p:spPr>
              <a:xfrm>
                <a:off x="3861599" y="4253468"/>
                <a:ext cx="3853651" cy="430887"/>
              </a:xfrm>
              <a:prstGeom prst="rect">
                <a:avLst/>
              </a:prstGeom>
              <a:noFill/>
            </p:spPr>
            <p:txBody>
              <a:bodyPr wrap="square" lIns="0" tIns="0" rIns="0" bIns="0" anchor="ctr" anchorCtr="0">
                <a:noAutofit/>
              </a:bodyPr>
              <a:lstStyle/>
              <a:p>
                <a:pPr>
                  <a:lnSpc>
                    <a:spcPct val="110000"/>
                  </a:lnSpc>
                </a:pPr>
                <a:r>
                  <a:rPr lang="en-AU" sz="1100"/>
                  <a:t>We have AI to write the queries, but we’re still using</a:t>
                </a:r>
                <a:br>
                  <a:rPr lang="en-AU" sz="1100"/>
                </a:br>
                <a:r>
                  <a:rPr lang="en-AU" sz="1100"/>
                  <a:t>fragmented manual logs to figure out why they failed</a:t>
                </a:r>
                <a:endParaRPr lang="en-US" sz="1100"/>
              </a:p>
            </p:txBody>
          </p:sp>
        </p:grpSp>
      </p:grpSp>
      <p:sp>
        <p:nvSpPr>
          <p:cNvPr id="55" name="Rectangle: Rounded Corners 54">
            <a:extLst>
              <a:ext uri="{FF2B5EF4-FFF2-40B4-BE49-F238E27FC236}">
                <a16:creationId xmlns:a16="http://schemas.microsoft.com/office/drawing/2014/main" id="{1E126561-F2B8-DE97-F5DC-914F10C19112}"/>
              </a:ext>
            </a:extLst>
          </p:cNvPr>
          <p:cNvSpPr/>
          <p:nvPr/>
        </p:nvSpPr>
        <p:spPr>
          <a:xfrm>
            <a:off x="-13206" y="961983"/>
            <a:ext cx="1343531" cy="909329"/>
          </a:xfrm>
          <a:custGeom>
            <a:avLst/>
            <a:gdLst>
              <a:gd name="csX0" fmla="*/ 0 w 1450466"/>
              <a:gd name="csY0" fmla="*/ 94235 h 1003564"/>
              <a:gd name="csX1" fmla="*/ 94235 w 1450466"/>
              <a:gd name="csY1" fmla="*/ 0 h 1003564"/>
              <a:gd name="csX2" fmla="*/ 1356231 w 1450466"/>
              <a:gd name="csY2" fmla="*/ 0 h 1003564"/>
              <a:gd name="csX3" fmla="*/ 1450466 w 1450466"/>
              <a:gd name="csY3" fmla="*/ 94235 h 1003564"/>
              <a:gd name="csX4" fmla="*/ 1450466 w 1450466"/>
              <a:gd name="csY4" fmla="*/ 909329 h 1003564"/>
              <a:gd name="csX5" fmla="*/ 1356231 w 1450466"/>
              <a:gd name="csY5" fmla="*/ 1003564 h 1003564"/>
              <a:gd name="csX6" fmla="*/ 94235 w 1450466"/>
              <a:gd name="csY6" fmla="*/ 1003564 h 1003564"/>
              <a:gd name="csX7" fmla="*/ 0 w 1450466"/>
              <a:gd name="csY7" fmla="*/ 909329 h 1003564"/>
              <a:gd name="csX8" fmla="*/ 0 w 1450466"/>
              <a:gd name="csY8" fmla="*/ 94235 h 1003564"/>
              <a:gd name="csX0" fmla="*/ 94235 w 1450466"/>
              <a:gd name="csY0" fmla="*/ 0 h 1003564"/>
              <a:gd name="csX1" fmla="*/ 1356231 w 1450466"/>
              <a:gd name="csY1" fmla="*/ 0 h 1003564"/>
              <a:gd name="csX2" fmla="*/ 1450466 w 1450466"/>
              <a:gd name="csY2" fmla="*/ 94235 h 1003564"/>
              <a:gd name="csX3" fmla="*/ 1450466 w 1450466"/>
              <a:gd name="csY3" fmla="*/ 909329 h 1003564"/>
              <a:gd name="csX4" fmla="*/ 1356231 w 1450466"/>
              <a:gd name="csY4" fmla="*/ 1003564 h 1003564"/>
              <a:gd name="csX5" fmla="*/ 94235 w 1450466"/>
              <a:gd name="csY5" fmla="*/ 1003564 h 1003564"/>
              <a:gd name="csX6" fmla="*/ 0 w 1450466"/>
              <a:gd name="csY6" fmla="*/ 909329 h 1003564"/>
              <a:gd name="csX7" fmla="*/ 0 w 1450466"/>
              <a:gd name="csY7" fmla="*/ 94235 h 1003564"/>
              <a:gd name="csX8" fmla="*/ 185675 w 1450466"/>
              <a:gd name="csY8" fmla="*/ 91440 h 1003564"/>
              <a:gd name="csX0" fmla="*/ 94235 w 1450466"/>
              <a:gd name="csY0" fmla="*/ 0 h 1003564"/>
              <a:gd name="csX1" fmla="*/ 1356231 w 1450466"/>
              <a:gd name="csY1" fmla="*/ 0 h 1003564"/>
              <a:gd name="csX2" fmla="*/ 1450466 w 1450466"/>
              <a:gd name="csY2" fmla="*/ 94235 h 1003564"/>
              <a:gd name="csX3" fmla="*/ 1450466 w 1450466"/>
              <a:gd name="csY3" fmla="*/ 909329 h 1003564"/>
              <a:gd name="csX4" fmla="*/ 1356231 w 1450466"/>
              <a:gd name="csY4" fmla="*/ 1003564 h 1003564"/>
              <a:gd name="csX5" fmla="*/ 94235 w 1450466"/>
              <a:gd name="csY5" fmla="*/ 1003564 h 1003564"/>
              <a:gd name="csX6" fmla="*/ 0 w 1450466"/>
              <a:gd name="csY6" fmla="*/ 909329 h 1003564"/>
              <a:gd name="csX7" fmla="*/ 0 w 1450466"/>
              <a:gd name="csY7" fmla="*/ 94235 h 1003564"/>
              <a:gd name="csX0" fmla="*/ 94235 w 1450466"/>
              <a:gd name="csY0" fmla="*/ 0 h 1003564"/>
              <a:gd name="csX1" fmla="*/ 1356231 w 1450466"/>
              <a:gd name="csY1" fmla="*/ 0 h 1003564"/>
              <a:gd name="csX2" fmla="*/ 1450466 w 1450466"/>
              <a:gd name="csY2" fmla="*/ 94235 h 1003564"/>
              <a:gd name="csX3" fmla="*/ 1450466 w 1450466"/>
              <a:gd name="csY3" fmla="*/ 909329 h 1003564"/>
              <a:gd name="csX4" fmla="*/ 1356231 w 1450466"/>
              <a:gd name="csY4" fmla="*/ 1003564 h 1003564"/>
              <a:gd name="csX5" fmla="*/ 94235 w 1450466"/>
              <a:gd name="csY5" fmla="*/ 1003564 h 1003564"/>
              <a:gd name="csX6" fmla="*/ 0 w 1450466"/>
              <a:gd name="csY6" fmla="*/ 909329 h 1003564"/>
              <a:gd name="csX0" fmla="*/ 0 w 1356231"/>
              <a:gd name="csY0" fmla="*/ 0 h 1003564"/>
              <a:gd name="csX1" fmla="*/ 1261996 w 1356231"/>
              <a:gd name="csY1" fmla="*/ 0 h 1003564"/>
              <a:gd name="csX2" fmla="*/ 1356231 w 1356231"/>
              <a:gd name="csY2" fmla="*/ 94235 h 1003564"/>
              <a:gd name="csX3" fmla="*/ 1356231 w 1356231"/>
              <a:gd name="csY3" fmla="*/ 909329 h 1003564"/>
              <a:gd name="csX4" fmla="*/ 1261996 w 1356231"/>
              <a:gd name="csY4" fmla="*/ 1003564 h 1003564"/>
              <a:gd name="csX5" fmla="*/ 0 w 1356231"/>
              <a:gd name="csY5" fmla="*/ 1003564 h 1003564"/>
              <a:gd name="csX0" fmla="*/ 0 w 1356231"/>
              <a:gd name="csY0" fmla="*/ 0 h 1003564"/>
              <a:gd name="csX1" fmla="*/ 1261996 w 1356231"/>
              <a:gd name="csY1" fmla="*/ 0 h 1003564"/>
              <a:gd name="csX2" fmla="*/ 1356231 w 1356231"/>
              <a:gd name="csY2" fmla="*/ 94235 h 1003564"/>
              <a:gd name="csX3" fmla="*/ 1356231 w 1356231"/>
              <a:gd name="csY3" fmla="*/ 909329 h 1003564"/>
              <a:gd name="csX4" fmla="*/ 1261996 w 1356231"/>
              <a:gd name="csY4" fmla="*/ 1003564 h 1003564"/>
              <a:gd name="csX0" fmla="*/ 0 w 1356231"/>
              <a:gd name="csY0" fmla="*/ 0 h 909329"/>
              <a:gd name="csX1" fmla="*/ 1261996 w 1356231"/>
              <a:gd name="csY1" fmla="*/ 0 h 909329"/>
              <a:gd name="csX2" fmla="*/ 1356231 w 1356231"/>
              <a:gd name="csY2" fmla="*/ 94235 h 909329"/>
              <a:gd name="csX3" fmla="*/ 1356231 w 1356231"/>
              <a:gd name="csY3" fmla="*/ 909329 h 909329"/>
              <a:gd name="csX0" fmla="*/ 0 w 2086481"/>
              <a:gd name="csY0" fmla="*/ 0 h 922029"/>
              <a:gd name="csX1" fmla="*/ 1992246 w 2086481"/>
              <a:gd name="csY1" fmla="*/ 12700 h 922029"/>
              <a:gd name="csX2" fmla="*/ 2086481 w 2086481"/>
              <a:gd name="csY2" fmla="*/ 106935 h 922029"/>
              <a:gd name="csX3" fmla="*/ 2086481 w 2086481"/>
              <a:gd name="csY3" fmla="*/ 922029 h 922029"/>
              <a:gd name="csX0" fmla="*/ 0 w 1343531"/>
              <a:gd name="csY0" fmla="*/ 0 h 909329"/>
              <a:gd name="csX1" fmla="*/ 1249296 w 1343531"/>
              <a:gd name="csY1" fmla="*/ 0 h 909329"/>
              <a:gd name="csX2" fmla="*/ 1343531 w 1343531"/>
              <a:gd name="csY2" fmla="*/ 94235 h 909329"/>
              <a:gd name="csX3" fmla="*/ 1343531 w 1343531"/>
              <a:gd name="csY3" fmla="*/ 909329 h 909329"/>
            </a:gdLst>
            <a:ahLst/>
            <a:cxnLst>
              <a:cxn ang="0">
                <a:pos x="csX0" y="csY0"/>
              </a:cxn>
              <a:cxn ang="0">
                <a:pos x="csX1" y="csY1"/>
              </a:cxn>
              <a:cxn ang="0">
                <a:pos x="csX2" y="csY2"/>
              </a:cxn>
              <a:cxn ang="0">
                <a:pos x="csX3" y="csY3"/>
              </a:cxn>
            </a:cxnLst>
            <a:rect l="l" t="t" r="r" b="b"/>
            <a:pathLst>
              <a:path w="1343531" h="909329">
                <a:moveTo>
                  <a:pt x="0" y="0"/>
                </a:moveTo>
                <a:lnTo>
                  <a:pt x="1249296" y="0"/>
                </a:lnTo>
                <a:cubicBezTo>
                  <a:pt x="1301341" y="0"/>
                  <a:pt x="1343531" y="42190"/>
                  <a:pt x="1343531" y="94235"/>
                </a:cubicBezTo>
                <a:lnTo>
                  <a:pt x="1343531" y="909329"/>
                </a:lnTo>
              </a:path>
            </a:pathLst>
          </a:cu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0C5FF65-285D-DA2C-A8DD-A06C27D9355F}"/>
              </a:ext>
            </a:extLst>
          </p:cNvPr>
          <p:cNvSpPr>
            <a:spLocks noGrp="1"/>
          </p:cNvSpPr>
          <p:nvPr>
            <p:ph type="title"/>
          </p:nvPr>
        </p:nvSpPr>
        <p:spPr/>
        <p:txBody>
          <a:bodyPr/>
          <a:lstStyle/>
          <a:p>
            <a:r>
              <a:rPr lang="en-AU"/>
              <a:t>PostgreSQL is getting smarter… but not easier</a:t>
            </a:r>
            <a:endParaRPr lang="en-US"/>
          </a:p>
        </p:txBody>
      </p:sp>
      <p:grpSp>
        <p:nvGrpSpPr>
          <p:cNvPr id="73" name="Group 72">
            <a:extLst>
              <a:ext uri="{FF2B5EF4-FFF2-40B4-BE49-F238E27FC236}">
                <a16:creationId xmlns:a16="http://schemas.microsoft.com/office/drawing/2014/main" id="{8B77E6BE-A90D-D16A-F343-DA9AB5F44491}"/>
              </a:ext>
            </a:extLst>
          </p:cNvPr>
          <p:cNvGrpSpPr/>
          <p:nvPr/>
        </p:nvGrpSpPr>
        <p:grpSpPr>
          <a:xfrm>
            <a:off x="1034658" y="1093001"/>
            <a:ext cx="592493" cy="3676920"/>
            <a:chOff x="1790308" y="1093001"/>
            <a:chExt cx="592493" cy="3676920"/>
          </a:xfrm>
        </p:grpSpPr>
        <p:cxnSp>
          <p:nvCxnSpPr>
            <p:cNvPr id="54" name="Straight Connector 53">
              <a:extLst>
                <a:ext uri="{FF2B5EF4-FFF2-40B4-BE49-F238E27FC236}">
                  <a16:creationId xmlns:a16="http://schemas.microsoft.com/office/drawing/2014/main" id="{365BFFD3-4B65-D8F8-55BF-3C759DB95A2F}"/>
                </a:ext>
              </a:extLst>
            </p:cNvPr>
            <p:cNvCxnSpPr>
              <a:cxnSpLocks/>
              <a:endCxn id="40" idx="4"/>
            </p:cNvCxnSpPr>
            <p:nvPr/>
          </p:nvCxnSpPr>
          <p:spPr>
            <a:xfrm>
              <a:off x="2085975" y="1093001"/>
              <a:ext cx="580" cy="36045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 name="!!Badge">
              <a:extLst>
                <a:ext uri="{FF2B5EF4-FFF2-40B4-BE49-F238E27FC236}">
                  <a16:creationId xmlns:a16="http://schemas.microsoft.com/office/drawing/2014/main" id="{DD29541F-19B1-4E69-7652-747EB24D12E1}"/>
                </a:ext>
              </a:extLst>
            </p:cNvPr>
            <p:cNvGrpSpPr>
              <a:grpSpLocks noChangeAspect="1"/>
            </p:cNvGrpSpPr>
            <p:nvPr/>
          </p:nvGrpSpPr>
          <p:grpSpPr>
            <a:xfrm>
              <a:off x="1790308" y="1151756"/>
              <a:ext cx="592493" cy="592493"/>
              <a:chOff x="1243470" y="1589200"/>
              <a:chExt cx="1152000" cy="1152000"/>
            </a:xfrm>
          </p:grpSpPr>
          <p:sp>
            <p:nvSpPr>
              <p:cNvPr id="23" name="Oval 22">
                <a:extLst>
                  <a:ext uri="{FF2B5EF4-FFF2-40B4-BE49-F238E27FC236}">
                    <a16:creationId xmlns:a16="http://schemas.microsoft.com/office/drawing/2014/main" id="{22450401-9FC3-9F0E-AD51-7A4C5884BDDD}"/>
                  </a:ext>
                </a:extLst>
              </p:cNvPr>
              <p:cNvSpPr>
                <a:spLocks noChangeAspect="1"/>
              </p:cNvSpPr>
              <p:nvPr/>
            </p:nvSpPr>
            <p:spPr>
              <a:xfrm>
                <a:off x="1243470" y="1589200"/>
                <a:ext cx="1152000" cy="1152000"/>
              </a:xfrm>
              <a:prstGeom prst="ellipse">
                <a:avLst/>
              </a:prstGeom>
              <a:gradFill>
                <a:gsLst>
                  <a:gs pos="10000">
                    <a:srgbClr val="FFE700"/>
                  </a:gs>
                  <a:gs pos="56000">
                    <a:srgbClr val="FF8000"/>
                  </a:gs>
                </a:gsLst>
                <a:lin ang="2700000" scaled="0"/>
              </a:gradFill>
              <a:ln>
                <a:noFill/>
              </a:ln>
              <a:effectLst>
                <a:outerShdw sx="111000" sy="111000" algn="ctr" rotWithShape="0">
                  <a:srgbClr val="EFEFEF"/>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24" name="Oval 23">
                <a:extLst>
                  <a:ext uri="{FF2B5EF4-FFF2-40B4-BE49-F238E27FC236}">
                    <a16:creationId xmlns:a16="http://schemas.microsoft.com/office/drawing/2014/main" id="{F22627C2-C929-20CF-92F9-8FBEEE30751F}"/>
                  </a:ext>
                </a:extLst>
              </p:cNvPr>
              <p:cNvSpPr>
                <a:spLocks noChangeAspect="1"/>
              </p:cNvSpPr>
              <p:nvPr/>
            </p:nvSpPr>
            <p:spPr>
              <a:xfrm>
                <a:off x="1384160" y="1729890"/>
                <a:ext cx="870621" cy="87062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25" name="Graphic 24">
                <a:extLst>
                  <a:ext uri="{FF2B5EF4-FFF2-40B4-BE49-F238E27FC236}">
                    <a16:creationId xmlns:a16="http://schemas.microsoft.com/office/drawing/2014/main" id="{97557245-9C00-B7E0-2422-7B02025274B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49738" y="1887099"/>
                <a:ext cx="545749" cy="523010"/>
              </a:xfrm>
              <a:prstGeom prst="rect">
                <a:avLst/>
              </a:prstGeom>
            </p:spPr>
          </p:pic>
        </p:grpSp>
        <p:grpSp>
          <p:nvGrpSpPr>
            <p:cNvPr id="26" name="!!Badge">
              <a:extLst>
                <a:ext uri="{FF2B5EF4-FFF2-40B4-BE49-F238E27FC236}">
                  <a16:creationId xmlns:a16="http://schemas.microsoft.com/office/drawing/2014/main" id="{E67D28AC-54BE-79CF-79F5-C1A455291238}"/>
                </a:ext>
              </a:extLst>
            </p:cNvPr>
            <p:cNvGrpSpPr>
              <a:grpSpLocks noChangeAspect="1"/>
            </p:cNvGrpSpPr>
            <p:nvPr/>
          </p:nvGrpSpPr>
          <p:grpSpPr>
            <a:xfrm>
              <a:off x="1790308" y="1908174"/>
              <a:ext cx="592493" cy="592493"/>
              <a:chOff x="1243470" y="1589200"/>
              <a:chExt cx="1152000" cy="1152000"/>
            </a:xfrm>
          </p:grpSpPr>
          <p:sp>
            <p:nvSpPr>
              <p:cNvPr id="27" name="Oval 26">
                <a:extLst>
                  <a:ext uri="{FF2B5EF4-FFF2-40B4-BE49-F238E27FC236}">
                    <a16:creationId xmlns:a16="http://schemas.microsoft.com/office/drawing/2014/main" id="{AE2A959D-1557-08B3-CEEF-91977C36FCEA}"/>
                  </a:ext>
                </a:extLst>
              </p:cNvPr>
              <p:cNvSpPr>
                <a:spLocks noChangeAspect="1"/>
              </p:cNvSpPr>
              <p:nvPr/>
            </p:nvSpPr>
            <p:spPr>
              <a:xfrm>
                <a:off x="1243470" y="1589200"/>
                <a:ext cx="1152000" cy="1152000"/>
              </a:xfrm>
              <a:prstGeom prst="ellipse">
                <a:avLst/>
              </a:prstGeom>
              <a:gradFill>
                <a:gsLst>
                  <a:gs pos="10000">
                    <a:srgbClr val="FFE700"/>
                  </a:gs>
                  <a:gs pos="56000">
                    <a:srgbClr val="FF8000"/>
                  </a:gs>
                </a:gsLst>
                <a:lin ang="2700000" scaled="0"/>
              </a:gradFill>
              <a:ln>
                <a:noFill/>
              </a:ln>
              <a:effectLst>
                <a:outerShdw sx="111000" sy="111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28" name="Oval 27">
                <a:extLst>
                  <a:ext uri="{FF2B5EF4-FFF2-40B4-BE49-F238E27FC236}">
                    <a16:creationId xmlns:a16="http://schemas.microsoft.com/office/drawing/2014/main" id="{E8A77F20-64C7-0644-6FD1-BE4E4DC57495}"/>
                  </a:ext>
                </a:extLst>
              </p:cNvPr>
              <p:cNvSpPr>
                <a:spLocks noChangeAspect="1"/>
              </p:cNvSpPr>
              <p:nvPr/>
            </p:nvSpPr>
            <p:spPr>
              <a:xfrm>
                <a:off x="1384160" y="1729890"/>
                <a:ext cx="870621" cy="87062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29" name="Graphic 28">
                <a:extLst>
                  <a:ext uri="{FF2B5EF4-FFF2-40B4-BE49-F238E27FC236}">
                    <a16:creationId xmlns:a16="http://schemas.microsoft.com/office/drawing/2014/main" id="{A4B0E3BB-E27A-F8C0-FC5C-114FCE4AAF0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564227" y="1909621"/>
                <a:ext cx="516772" cy="549687"/>
              </a:xfrm>
              <a:prstGeom prst="rect">
                <a:avLst/>
              </a:prstGeom>
            </p:spPr>
          </p:pic>
        </p:grpSp>
        <p:grpSp>
          <p:nvGrpSpPr>
            <p:cNvPr id="30" name="!!Badge">
              <a:extLst>
                <a:ext uri="{FF2B5EF4-FFF2-40B4-BE49-F238E27FC236}">
                  <a16:creationId xmlns:a16="http://schemas.microsoft.com/office/drawing/2014/main" id="{A4D227BB-7982-3C47-5D22-193CA3EC82DC}"/>
                </a:ext>
              </a:extLst>
            </p:cNvPr>
            <p:cNvGrpSpPr>
              <a:grpSpLocks noChangeAspect="1"/>
            </p:cNvGrpSpPr>
            <p:nvPr/>
          </p:nvGrpSpPr>
          <p:grpSpPr>
            <a:xfrm>
              <a:off x="1790308" y="2664592"/>
              <a:ext cx="592493" cy="592493"/>
              <a:chOff x="1243470" y="1589200"/>
              <a:chExt cx="1152000" cy="1152000"/>
            </a:xfrm>
          </p:grpSpPr>
          <p:sp>
            <p:nvSpPr>
              <p:cNvPr id="31" name="Oval 30">
                <a:extLst>
                  <a:ext uri="{FF2B5EF4-FFF2-40B4-BE49-F238E27FC236}">
                    <a16:creationId xmlns:a16="http://schemas.microsoft.com/office/drawing/2014/main" id="{BEA94872-CA91-934A-2308-1A5DE6E830FE}"/>
                  </a:ext>
                </a:extLst>
              </p:cNvPr>
              <p:cNvSpPr>
                <a:spLocks noChangeAspect="1"/>
              </p:cNvSpPr>
              <p:nvPr/>
            </p:nvSpPr>
            <p:spPr>
              <a:xfrm>
                <a:off x="1243470" y="1589200"/>
                <a:ext cx="1152000" cy="1152000"/>
              </a:xfrm>
              <a:prstGeom prst="ellipse">
                <a:avLst/>
              </a:prstGeom>
              <a:gradFill>
                <a:gsLst>
                  <a:gs pos="10000">
                    <a:srgbClr val="FFE700"/>
                  </a:gs>
                  <a:gs pos="56000">
                    <a:srgbClr val="FF8000"/>
                  </a:gs>
                </a:gsLst>
                <a:lin ang="2700000" scaled="0"/>
              </a:gradFill>
              <a:ln>
                <a:noFill/>
              </a:ln>
              <a:effectLst>
                <a:outerShdw sx="111000" sy="111000" algn="ctr" rotWithShape="0">
                  <a:srgbClr val="EFEFEF"/>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32" name="Oval 31">
                <a:extLst>
                  <a:ext uri="{FF2B5EF4-FFF2-40B4-BE49-F238E27FC236}">
                    <a16:creationId xmlns:a16="http://schemas.microsoft.com/office/drawing/2014/main" id="{76D2F71C-E99A-0564-06D8-CDF57B82286C}"/>
                  </a:ext>
                </a:extLst>
              </p:cNvPr>
              <p:cNvSpPr>
                <a:spLocks noChangeAspect="1"/>
              </p:cNvSpPr>
              <p:nvPr/>
            </p:nvSpPr>
            <p:spPr>
              <a:xfrm>
                <a:off x="1384160" y="1729890"/>
                <a:ext cx="870621" cy="87062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33" name="Graphic 32">
                <a:extLst>
                  <a:ext uri="{FF2B5EF4-FFF2-40B4-BE49-F238E27FC236}">
                    <a16:creationId xmlns:a16="http://schemas.microsoft.com/office/drawing/2014/main" id="{B25D9BB7-0094-E902-BEEE-C25D1B79B163}"/>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75077" y="1871012"/>
                <a:ext cx="495068" cy="555184"/>
              </a:xfrm>
              <a:prstGeom prst="rect">
                <a:avLst/>
              </a:prstGeom>
            </p:spPr>
          </p:pic>
        </p:grpSp>
        <p:grpSp>
          <p:nvGrpSpPr>
            <p:cNvPr id="34" name="!!Badge">
              <a:extLst>
                <a:ext uri="{FF2B5EF4-FFF2-40B4-BE49-F238E27FC236}">
                  <a16:creationId xmlns:a16="http://schemas.microsoft.com/office/drawing/2014/main" id="{2AB09E9F-F18E-BB31-4579-4303646C95CB}"/>
                </a:ext>
              </a:extLst>
            </p:cNvPr>
            <p:cNvGrpSpPr>
              <a:grpSpLocks noChangeAspect="1"/>
            </p:cNvGrpSpPr>
            <p:nvPr/>
          </p:nvGrpSpPr>
          <p:grpSpPr>
            <a:xfrm>
              <a:off x="1790308" y="3421010"/>
              <a:ext cx="592493" cy="592493"/>
              <a:chOff x="1243470" y="1589200"/>
              <a:chExt cx="1152000" cy="1152000"/>
            </a:xfrm>
          </p:grpSpPr>
          <p:sp>
            <p:nvSpPr>
              <p:cNvPr id="35" name="Oval 34">
                <a:extLst>
                  <a:ext uri="{FF2B5EF4-FFF2-40B4-BE49-F238E27FC236}">
                    <a16:creationId xmlns:a16="http://schemas.microsoft.com/office/drawing/2014/main" id="{DDDCAAB2-1778-2CC4-BF0E-38E7FAE81FAB}"/>
                  </a:ext>
                </a:extLst>
              </p:cNvPr>
              <p:cNvSpPr>
                <a:spLocks noChangeAspect="1"/>
              </p:cNvSpPr>
              <p:nvPr/>
            </p:nvSpPr>
            <p:spPr>
              <a:xfrm>
                <a:off x="1243470" y="1589200"/>
                <a:ext cx="1152000" cy="1152000"/>
              </a:xfrm>
              <a:prstGeom prst="ellipse">
                <a:avLst/>
              </a:prstGeom>
              <a:gradFill>
                <a:gsLst>
                  <a:gs pos="10000">
                    <a:srgbClr val="FFE700"/>
                  </a:gs>
                  <a:gs pos="56000">
                    <a:srgbClr val="FF8000"/>
                  </a:gs>
                </a:gsLst>
                <a:lin ang="2700000" scaled="0"/>
              </a:gradFill>
              <a:ln>
                <a:noFill/>
              </a:ln>
              <a:effectLst>
                <a:outerShdw sx="111000" sy="111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36" name="Oval 35">
                <a:extLst>
                  <a:ext uri="{FF2B5EF4-FFF2-40B4-BE49-F238E27FC236}">
                    <a16:creationId xmlns:a16="http://schemas.microsoft.com/office/drawing/2014/main" id="{36FCD0F2-C319-C041-82E5-519B23169244}"/>
                  </a:ext>
                </a:extLst>
              </p:cNvPr>
              <p:cNvSpPr>
                <a:spLocks noChangeAspect="1"/>
              </p:cNvSpPr>
              <p:nvPr/>
            </p:nvSpPr>
            <p:spPr>
              <a:xfrm>
                <a:off x="1384160" y="1729890"/>
                <a:ext cx="870621" cy="87062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37" name="Graphic 36">
                <a:extLst>
                  <a:ext uri="{FF2B5EF4-FFF2-40B4-BE49-F238E27FC236}">
                    <a16:creationId xmlns:a16="http://schemas.microsoft.com/office/drawing/2014/main" id="{EDF87A01-E96A-E3EE-AAB7-A09E94643092}"/>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flipH="1">
                <a:off x="1601804" y="1927794"/>
                <a:ext cx="441620" cy="441620"/>
              </a:xfrm>
              <a:prstGeom prst="rect">
                <a:avLst/>
              </a:prstGeom>
            </p:spPr>
          </p:pic>
        </p:grpSp>
        <p:grpSp>
          <p:nvGrpSpPr>
            <p:cNvPr id="38" name="!!Badge">
              <a:extLst>
                <a:ext uri="{FF2B5EF4-FFF2-40B4-BE49-F238E27FC236}">
                  <a16:creationId xmlns:a16="http://schemas.microsoft.com/office/drawing/2014/main" id="{3F9D5B10-F8CA-F400-3C95-C8BB29CE3425}"/>
                </a:ext>
              </a:extLst>
            </p:cNvPr>
            <p:cNvGrpSpPr>
              <a:grpSpLocks noChangeAspect="1"/>
            </p:cNvGrpSpPr>
            <p:nvPr/>
          </p:nvGrpSpPr>
          <p:grpSpPr>
            <a:xfrm>
              <a:off x="1790308" y="4177428"/>
              <a:ext cx="592493" cy="592493"/>
              <a:chOff x="1243470" y="1589200"/>
              <a:chExt cx="1152000" cy="1152000"/>
            </a:xfrm>
          </p:grpSpPr>
          <p:sp>
            <p:nvSpPr>
              <p:cNvPr id="39" name="Oval 38">
                <a:extLst>
                  <a:ext uri="{FF2B5EF4-FFF2-40B4-BE49-F238E27FC236}">
                    <a16:creationId xmlns:a16="http://schemas.microsoft.com/office/drawing/2014/main" id="{4BC4804A-AE8A-BE2B-E428-3432D5502CDC}"/>
                  </a:ext>
                </a:extLst>
              </p:cNvPr>
              <p:cNvSpPr>
                <a:spLocks noChangeAspect="1"/>
              </p:cNvSpPr>
              <p:nvPr/>
            </p:nvSpPr>
            <p:spPr>
              <a:xfrm>
                <a:off x="1243470" y="1589200"/>
                <a:ext cx="1152000" cy="1152000"/>
              </a:xfrm>
              <a:prstGeom prst="ellipse">
                <a:avLst/>
              </a:prstGeom>
              <a:gradFill>
                <a:gsLst>
                  <a:gs pos="10000">
                    <a:srgbClr val="FFE700"/>
                  </a:gs>
                  <a:gs pos="56000">
                    <a:srgbClr val="FF8000"/>
                  </a:gs>
                </a:gsLst>
                <a:lin ang="2700000" scaled="0"/>
              </a:gradFill>
              <a:ln>
                <a:noFill/>
              </a:ln>
              <a:effectLst>
                <a:outerShdw sx="111000" sy="111000" algn="ctr" rotWithShape="0">
                  <a:srgbClr val="EFEFEF"/>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sp>
            <p:nvSpPr>
              <p:cNvPr id="40" name="Oval 39">
                <a:extLst>
                  <a:ext uri="{FF2B5EF4-FFF2-40B4-BE49-F238E27FC236}">
                    <a16:creationId xmlns:a16="http://schemas.microsoft.com/office/drawing/2014/main" id="{CA2AB8DA-6D04-5A87-C8D0-63C91A726632}"/>
                  </a:ext>
                </a:extLst>
              </p:cNvPr>
              <p:cNvSpPr>
                <a:spLocks noChangeAspect="1"/>
              </p:cNvSpPr>
              <p:nvPr/>
            </p:nvSpPr>
            <p:spPr>
              <a:xfrm>
                <a:off x="1384160" y="1729890"/>
                <a:ext cx="870621" cy="870621"/>
              </a:xfrm>
              <a:prstGeom prst="ellipse">
                <a:avLst/>
              </a:prstGeom>
              <a:gradFill>
                <a:gsLst>
                  <a:gs pos="89000">
                    <a:srgbClr val="FFE700"/>
                  </a:gs>
                  <a:gs pos="45000">
                    <a:srgbClr val="FF8000"/>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latin typeface="Fujitsu Infinity Pro"/>
                </a:endParaRPr>
              </a:p>
            </p:txBody>
          </p:sp>
          <p:pic>
            <p:nvPicPr>
              <p:cNvPr id="41" name="Graphic 40">
                <a:extLst>
                  <a:ext uri="{FF2B5EF4-FFF2-40B4-BE49-F238E27FC236}">
                    <a16:creationId xmlns:a16="http://schemas.microsoft.com/office/drawing/2014/main" id="{817CDDAD-D53E-F10C-D0CF-3AFAC1CBC775}"/>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45022" y="1871012"/>
                <a:ext cx="555184" cy="555184"/>
              </a:xfrm>
              <a:prstGeom prst="rect">
                <a:avLst/>
              </a:prstGeom>
            </p:spPr>
          </p:pic>
        </p:grpSp>
      </p:grpSp>
      <p:grpSp>
        <p:nvGrpSpPr>
          <p:cNvPr id="75" name="Group 74">
            <a:extLst>
              <a:ext uri="{FF2B5EF4-FFF2-40B4-BE49-F238E27FC236}">
                <a16:creationId xmlns:a16="http://schemas.microsoft.com/office/drawing/2014/main" id="{ABDCDBBF-7065-2B44-16D9-3A86CF705236}"/>
              </a:ext>
            </a:extLst>
          </p:cNvPr>
          <p:cNvGrpSpPr/>
          <p:nvPr/>
        </p:nvGrpSpPr>
        <p:grpSpPr>
          <a:xfrm>
            <a:off x="1791499" y="1984214"/>
            <a:ext cx="5168101" cy="430887"/>
            <a:chOff x="2547149" y="1984214"/>
            <a:chExt cx="5168101" cy="430887"/>
          </a:xfrm>
        </p:grpSpPr>
        <p:sp>
          <p:nvSpPr>
            <p:cNvPr id="44" name="TextBox 43">
              <a:extLst>
                <a:ext uri="{FF2B5EF4-FFF2-40B4-BE49-F238E27FC236}">
                  <a16:creationId xmlns:a16="http://schemas.microsoft.com/office/drawing/2014/main" id="{EDD0D78D-B892-9229-890F-BC8C340A48B1}"/>
                </a:ext>
              </a:extLst>
            </p:cNvPr>
            <p:cNvSpPr txBox="1"/>
            <p:nvPr/>
          </p:nvSpPr>
          <p:spPr>
            <a:xfrm>
              <a:off x="2547149" y="1984214"/>
              <a:ext cx="1314450" cy="430887"/>
            </a:xfrm>
            <a:prstGeom prst="rect">
              <a:avLst/>
            </a:prstGeom>
            <a:noFill/>
          </p:spPr>
          <p:txBody>
            <a:bodyPr wrap="square" lIns="0" tIns="0" rIns="0" bIns="0" anchor="ctr" anchorCtr="0">
              <a:noAutofit/>
            </a:bodyPr>
            <a:lstStyle/>
            <a:p>
              <a:pPr>
                <a:lnSpc>
                  <a:spcPct val="110000"/>
                </a:lnSpc>
              </a:pPr>
              <a:r>
                <a:rPr lang="en-US" sz="1100" b="1"/>
                <a:t>The </a:t>
              </a:r>
              <a:r>
                <a:rPr lang="en-US" sz="1100" b="1" i="1"/>
                <a:t>smart</a:t>
              </a:r>
              <a:r>
                <a:rPr lang="en-US" sz="1100" b="1"/>
                <a:t> complexity</a:t>
              </a:r>
              <a:endParaRPr lang="en-US" sz="1100"/>
            </a:p>
          </p:txBody>
        </p:sp>
        <p:sp>
          <p:nvSpPr>
            <p:cNvPr id="49" name="TextBox 48">
              <a:extLst>
                <a:ext uri="{FF2B5EF4-FFF2-40B4-BE49-F238E27FC236}">
                  <a16:creationId xmlns:a16="http://schemas.microsoft.com/office/drawing/2014/main" id="{8243DFF0-ADE7-469E-EA4F-8987EBC4DA8C}"/>
                </a:ext>
              </a:extLst>
            </p:cNvPr>
            <p:cNvSpPr txBox="1"/>
            <p:nvPr/>
          </p:nvSpPr>
          <p:spPr>
            <a:xfrm>
              <a:off x="3861599" y="1984214"/>
              <a:ext cx="3853651" cy="430887"/>
            </a:xfrm>
            <a:prstGeom prst="rect">
              <a:avLst/>
            </a:prstGeom>
            <a:noFill/>
          </p:spPr>
          <p:txBody>
            <a:bodyPr wrap="square" lIns="0" tIns="0" rIns="0" bIns="0" anchor="ctr" anchorCtr="0">
              <a:noAutofit/>
            </a:bodyPr>
            <a:lstStyle/>
            <a:p>
              <a:pPr>
                <a:lnSpc>
                  <a:spcPct val="110000"/>
                </a:lnSpc>
              </a:pPr>
              <a:r>
                <a:rPr lang="en-AU" sz="1100"/>
                <a:t>Every automated feature adds a new layer of internal </a:t>
              </a:r>
              <a:br>
                <a:rPr lang="en-AU" sz="1100"/>
              </a:br>
              <a:r>
                <a:rPr lang="en-AU" sz="1100"/>
                <a:t>logic that needs to be monitored and debugged</a:t>
              </a:r>
              <a:endParaRPr lang="en-US" sz="1100"/>
            </a:p>
          </p:txBody>
        </p:sp>
      </p:grpSp>
      <p:grpSp>
        <p:nvGrpSpPr>
          <p:cNvPr id="77" name="Group 76">
            <a:extLst>
              <a:ext uri="{FF2B5EF4-FFF2-40B4-BE49-F238E27FC236}">
                <a16:creationId xmlns:a16="http://schemas.microsoft.com/office/drawing/2014/main" id="{A6699CF8-F07D-C821-0AC6-071F6682346B}"/>
              </a:ext>
            </a:extLst>
          </p:cNvPr>
          <p:cNvGrpSpPr/>
          <p:nvPr/>
        </p:nvGrpSpPr>
        <p:grpSpPr>
          <a:xfrm>
            <a:off x="1791499" y="3497050"/>
            <a:ext cx="5168101" cy="430887"/>
            <a:chOff x="2547149" y="3497050"/>
            <a:chExt cx="5168101" cy="430887"/>
          </a:xfrm>
        </p:grpSpPr>
        <p:sp>
          <p:nvSpPr>
            <p:cNvPr id="46" name="TextBox 45">
              <a:extLst>
                <a:ext uri="{FF2B5EF4-FFF2-40B4-BE49-F238E27FC236}">
                  <a16:creationId xmlns:a16="http://schemas.microsoft.com/office/drawing/2014/main" id="{9D231827-C3A2-1B5C-27F8-1E120E8B6ADC}"/>
                </a:ext>
              </a:extLst>
            </p:cNvPr>
            <p:cNvSpPr txBox="1"/>
            <p:nvPr/>
          </p:nvSpPr>
          <p:spPr>
            <a:xfrm>
              <a:off x="2547149" y="3497050"/>
              <a:ext cx="1314450" cy="430887"/>
            </a:xfrm>
            <a:prstGeom prst="rect">
              <a:avLst/>
            </a:prstGeom>
            <a:noFill/>
          </p:spPr>
          <p:txBody>
            <a:bodyPr wrap="square" lIns="0" tIns="0" rIns="0" bIns="0" anchor="ctr" anchorCtr="0">
              <a:noAutofit/>
            </a:bodyPr>
            <a:lstStyle/>
            <a:p>
              <a:pPr>
                <a:lnSpc>
                  <a:spcPct val="110000"/>
                </a:lnSpc>
              </a:pPr>
              <a:r>
                <a:rPr lang="en-US" sz="1100" b="1"/>
                <a:t>The missing</a:t>
              </a:r>
              <a:br>
                <a:rPr lang="en-US" sz="1100" b="1"/>
              </a:br>
              <a:r>
                <a:rPr lang="en-US" sz="1100" b="1"/>
                <a:t>link</a:t>
              </a:r>
              <a:endParaRPr lang="en-US" sz="1100"/>
            </a:p>
          </p:txBody>
        </p:sp>
        <p:sp>
          <p:nvSpPr>
            <p:cNvPr id="51" name="TextBox 50">
              <a:extLst>
                <a:ext uri="{FF2B5EF4-FFF2-40B4-BE49-F238E27FC236}">
                  <a16:creationId xmlns:a16="http://schemas.microsoft.com/office/drawing/2014/main" id="{16A9C041-8B90-43BB-90E9-E11E7F50258F}"/>
                </a:ext>
              </a:extLst>
            </p:cNvPr>
            <p:cNvSpPr txBox="1"/>
            <p:nvPr/>
          </p:nvSpPr>
          <p:spPr>
            <a:xfrm>
              <a:off x="3861599" y="3497050"/>
              <a:ext cx="3853651" cy="430887"/>
            </a:xfrm>
            <a:prstGeom prst="rect">
              <a:avLst/>
            </a:prstGeom>
            <a:noFill/>
          </p:spPr>
          <p:txBody>
            <a:bodyPr wrap="square" lIns="0" tIns="0" rIns="0" bIns="0" anchor="ctr" anchorCtr="0">
              <a:noAutofit/>
            </a:bodyPr>
            <a:lstStyle/>
            <a:p>
              <a:pPr>
                <a:lnSpc>
                  <a:spcPct val="110000"/>
                </a:lnSpc>
              </a:pPr>
              <a:r>
                <a:rPr lang="en-AU" sz="1100"/>
                <a:t>While the database is getting </a:t>
              </a:r>
              <a:r>
                <a:rPr lang="en-AU" sz="1100" i="1"/>
                <a:t>brains</a:t>
              </a:r>
              <a:r>
                <a:rPr lang="en-AU" sz="1100"/>
                <a:t>,</a:t>
              </a:r>
              <a:br>
                <a:rPr lang="en-AU" sz="1100"/>
              </a:br>
              <a:r>
                <a:rPr lang="en-AU" sz="1100"/>
                <a:t>the troubleshooting experience is still stuck in past</a:t>
              </a:r>
              <a:endParaRPr lang="en-US" sz="1100"/>
            </a:p>
          </p:txBody>
        </p:sp>
      </p:grpSp>
      <p:pic>
        <p:nvPicPr>
          <p:cNvPr id="85" name="Graphic 84">
            <a:extLst>
              <a:ext uri="{FF2B5EF4-FFF2-40B4-BE49-F238E27FC236}">
                <a16:creationId xmlns:a16="http://schemas.microsoft.com/office/drawing/2014/main" id="{2BBBE7F7-82B3-7DDC-B362-F00CA45F028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743700" y="1199262"/>
            <a:ext cx="2239244" cy="3970928"/>
          </a:xfrm>
          <a:prstGeom prst="rect">
            <a:avLst/>
          </a:prstGeom>
        </p:spPr>
      </p:pic>
    </p:spTree>
    <p:extLst>
      <p:ext uri="{BB962C8B-B14F-4D97-AF65-F5344CB8AC3E}">
        <p14:creationId xmlns:p14="http://schemas.microsoft.com/office/powerpoint/2010/main" val="2713253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22" presetClass="entr" presetSubtype="1" fill="hold" nodeType="withEffect">
                                  <p:stCondLst>
                                    <p:cond delay="250"/>
                                  </p:stCondLst>
                                  <p:childTnLst>
                                    <p:set>
                                      <p:cBhvr>
                                        <p:cTn id="9" dur="1" fill="hold">
                                          <p:stCondLst>
                                            <p:cond delay="0"/>
                                          </p:stCondLst>
                                        </p:cTn>
                                        <p:tgtEl>
                                          <p:spTgt spid="73"/>
                                        </p:tgtEl>
                                        <p:attrNameLst>
                                          <p:attrName>style.visibility</p:attrName>
                                        </p:attrNameLst>
                                      </p:cBhvr>
                                      <p:to>
                                        <p:strVal val="visible"/>
                                      </p:to>
                                    </p:set>
                                    <p:animEffect transition="in" filter="wipe(up)">
                                      <p:cBhvr>
                                        <p:cTn id="10" dur="1500"/>
                                        <p:tgtEl>
                                          <p:spTgt spid="73"/>
                                        </p:tgtEl>
                                      </p:cBhvr>
                                    </p:animEffect>
                                  </p:childTnLst>
                                </p:cTn>
                              </p:par>
                              <p:par>
                                <p:cTn id="11" presetID="22" presetClass="entr" presetSubtype="8" fill="hold" nodeType="withEffect">
                                  <p:stCondLst>
                                    <p:cond delay="500"/>
                                  </p:stCondLst>
                                  <p:childTnLst>
                                    <p:set>
                                      <p:cBhvr>
                                        <p:cTn id="12" dur="1" fill="hold">
                                          <p:stCondLst>
                                            <p:cond delay="0"/>
                                          </p:stCondLst>
                                        </p:cTn>
                                        <p:tgtEl>
                                          <p:spTgt spid="81"/>
                                        </p:tgtEl>
                                        <p:attrNameLst>
                                          <p:attrName>style.visibility</p:attrName>
                                        </p:attrNameLst>
                                      </p:cBhvr>
                                      <p:to>
                                        <p:strVal val="visible"/>
                                      </p:to>
                                    </p:set>
                                    <p:animEffect transition="in" filter="wipe(left)">
                                      <p:cBhvr>
                                        <p:cTn id="13" dur="1000"/>
                                        <p:tgtEl>
                                          <p:spTgt spid="81"/>
                                        </p:tgtEl>
                                      </p:cBhvr>
                                    </p:animEffect>
                                  </p:childTnLst>
                                </p:cTn>
                              </p:par>
                              <p:par>
                                <p:cTn id="14" presetID="22" presetClass="entr" presetSubtype="8" fill="hold" nodeType="withEffect">
                                  <p:stCondLst>
                                    <p:cond delay="800"/>
                                  </p:stCondLst>
                                  <p:childTnLst>
                                    <p:set>
                                      <p:cBhvr>
                                        <p:cTn id="15" dur="1" fill="hold">
                                          <p:stCondLst>
                                            <p:cond delay="0"/>
                                          </p:stCondLst>
                                        </p:cTn>
                                        <p:tgtEl>
                                          <p:spTgt spid="75"/>
                                        </p:tgtEl>
                                        <p:attrNameLst>
                                          <p:attrName>style.visibility</p:attrName>
                                        </p:attrNameLst>
                                      </p:cBhvr>
                                      <p:to>
                                        <p:strVal val="visible"/>
                                      </p:to>
                                    </p:set>
                                    <p:animEffect transition="in" filter="wipe(left)">
                                      <p:cBhvr>
                                        <p:cTn id="16" dur="1000"/>
                                        <p:tgtEl>
                                          <p:spTgt spid="75"/>
                                        </p:tgtEl>
                                      </p:cBhvr>
                                    </p:animEffect>
                                  </p:childTnLst>
                                </p:cTn>
                              </p:par>
                              <p:par>
                                <p:cTn id="17" presetID="22" presetClass="entr" presetSubtype="8" fill="hold" nodeType="withEffect">
                                  <p:stCondLst>
                                    <p:cond delay="1100"/>
                                  </p:stCondLst>
                                  <p:childTnLst>
                                    <p:set>
                                      <p:cBhvr>
                                        <p:cTn id="18" dur="1" fill="hold">
                                          <p:stCondLst>
                                            <p:cond delay="0"/>
                                          </p:stCondLst>
                                        </p:cTn>
                                        <p:tgtEl>
                                          <p:spTgt spid="80"/>
                                        </p:tgtEl>
                                        <p:attrNameLst>
                                          <p:attrName>style.visibility</p:attrName>
                                        </p:attrNameLst>
                                      </p:cBhvr>
                                      <p:to>
                                        <p:strVal val="visible"/>
                                      </p:to>
                                    </p:set>
                                    <p:animEffect transition="in" filter="wipe(left)">
                                      <p:cBhvr>
                                        <p:cTn id="19" dur="1000"/>
                                        <p:tgtEl>
                                          <p:spTgt spid="80"/>
                                        </p:tgtEl>
                                      </p:cBhvr>
                                    </p:animEffect>
                                  </p:childTnLst>
                                </p:cTn>
                              </p:par>
                              <p:par>
                                <p:cTn id="20" presetID="22" presetClass="entr" presetSubtype="8" fill="hold" nodeType="withEffect">
                                  <p:stCondLst>
                                    <p:cond delay="140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par>
                                <p:cTn id="23" presetID="22" presetClass="entr" presetSubtype="8" fill="hold" nodeType="withEffect">
                                  <p:stCondLst>
                                    <p:cond delay="1800"/>
                                  </p:stCondLst>
                                  <p:childTnLst>
                                    <p:set>
                                      <p:cBhvr>
                                        <p:cTn id="24" dur="1" fill="hold">
                                          <p:stCondLst>
                                            <p:cond delay="0"/>
                                          </p:stCondLst>
                                        </p:cTn>
                                        <p:tgtEl>
                                          <p:spTgt spid="79"/>
                                        </p:tgtEl>
                                        <p:attrNameLst>
                                          <p:attrName>style.visibility</p:attrName>
                                        </p:attrNameLst>
                                      </p:cBhvr>
                                      <p:to>
                                        <p:strVal val="visible"/>
                                      </p:to>
                                    </p:set>
                                    <p:animEffect transition="in" filter="wipe(left)">
                                      <p:cBhvr>
                                        <p:cTn id="25" dur="1000"/>
                                        <p:tgtEl>
                                          <p:spTgt spid="79"/>
                                        </p:tgtEl>
                                      </p:cBhvr>
                                    </p:animEffect>
                                  </p:childTnLst>
                                </p:cTn>
                              </p:par>
                              <p:par>
                                <p:cTn id="26" presetID="10" presetClass="entr" presetSubtype="0" fill="hold" nodeType="withEffect">
                                  <p:stCondLst>
                                    <p:cond delay="225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theme/theme1.xml><?xml version="1.0" encoding="utf-8"?>
<a:theme xmlns:a="http://schemas.openxmlformats.org/drawingml/2006/main" name="Yellow Theme">
  <a:themeElements>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fontScheme name="Custom 1">
      <a:majorFont>
        <a:latin typeface="Fujitsu Infinity Pro"/>
        <a:ea typeface=""/>
        <a:cs typeface=""/>
      </a:majorFont>
      <a:minorFont>
        <a:latin typeface="Fujitsu Infinity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FJ-TC_yellow-1">
        <a:dk1>
          <a:srgbClr val="000000"/>
        </a:dk1>
        <a:lt1>
          <a:srgbClr val="FFFFFF"/>
        </a:lt1>
        <a:dk2>
          <a:srgbClr val="000000"/>
        </a:dk2>
        <a:lt2>
          <a:srgbClr val="EFEFEF"/>
        </a:lt2>
        <a:accent1>
          <a:srgbClr val="FF6F00"/>
        </a:accent1>
        <a:accent2>
          <a:srgbClr val="FF8A00"/>
        </a:accent2>
        <a:accent3>
          <a:srgbClr val="FFA500"/>
        </a:accent3>
        <a:accent4>
          <a:srgbClr val="FFB900"/>
        </a:accent4>
        <a:accent5>
          <a:srgbClr val="FFCD00"/>
        </a:accent5>
        <a:accent6>
          <a:srgbClr val="FFE700"/>
        </a:accent6>
        <a:hlink>
          <a:srgbClr val="2400B0"/>
        </a:hlink>
        <a:folHlink>
          <a:srgbClr val="2400B0"/>
        </a:folHlink>
      </a:clrScheme>
    </a:extraClrScheme>
    <a:extraClrScheme>
      <a:clrScheme name="FJ-TC_yellow-2">
        <a:dk1>
          <a:srgbClr val="000000"/>
        </a:dk1>
        <a:lt1>
          <a:srgbClr val="FFFFFF"/>
        </a:lt1>
        <a:dk2>
          <a:srgbClr val="000000"/>
        </a:dk2>
        <a:lt2>
          <a:srgbClr val="EFEFEF"/>
        </a:lt2>
        <a:accent1>
          <a:srgbClr val="FFCD00"/>
        </a:accent1>
        <a:accent2>
          <a:srgbClr val="FFB900"/>
        </a:accent2>
        <a:accent3>
          <a:srgbClr val="FFA500"/>
        </a:accent3>
        <a:accent4>
          <a:srgbClr val="FF8A00"/>
        </a:accent4>
        <a:accent5>
          <a:srgbClr val="FF6F00"/>
        </a:accent5>
        <a:accent6>
          <a:srgbClr val="FFE700"/>
        </a:accent6>
        <a:hlink>
          <a:srgbClr val="2400B0"/>
        </a:hlink>
        <a:folHlink>
          <a:srgbClr val="2400B0"/>
        </a:folHlink>
      </a:clrScheme>
    </a:extraClrScheme>
    <a:extraClrScheme>
      <a:clrScheme name="FJ-PPT_2022-02">
        <a:dk1>
          <a:srgbClr val="000000"/>
        </a:dk1>
        <a:lt1>
          <a:srgbClr val="FFFFFF"/>
        </a:lt1>
        <a:dk2>
          <a:srgbClr val="D80084"/>
        </a:dk2>
        <a:lt2>
          <a:srgbClr val="2400B0"/>
        </a:lt2>
        <a:accent1>
          <a:srgbClr val="EA0000"/>
        </a:accent1>
        <a:accent2>
          <a:srgbClr val="FF8000"/>
        </a:accent2>
        <a:accent3>
          <a:srgbClr val="FFE700"/>
        </a:accent3>
        <a:accent4>
          <a:srgbClr val="61D600"/>
        </a:accent4>
        <a:accent5>
          <a:srgbClr val="008224"/>
        </a:accent5>
        <a:accent6>
          <a:srgbClr val="00E7EF"/>
        </a:accent6>
        <a:hlink>
          <a:srgbClr val="2400B0"/>
        </a:hlink>
        <a:folHlink>
          <a:srgbClr val="2400B0"/>
        </a:folHlink>
      </a:clrScheme>
    </a:extraClrScheme>
  </a:extraClrSchemeLst>
  <a:extLst>
    <a:ext uri="{05A4C25C-085E-4340-85A3-A5531E510DB2}">
      <thm15:themeFamily xmlns:thm15="http://schemas.microsoft.com/office/thememl/2012/main" name="Fujitsu-Oceania-Presentation-Template-Standard-RESTRICTED-FAL.potx" id="{CA7AF602-8D17-4EB3-BF68-43E0CFB73331}" vid="{F8957C22-F686-4F60-8E56-5337272136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c4eaaee-da18-44c1-b222-f872f771abb9" xsi:nil="true"/>
    <lcf76f155ced4ddcb4097134ff3c332f xmlns="63888974-7cb7-4406-911b-e56ff4a867d6">
      <Terms xmlns="http://schemas.microsoft.com/office/infopath/2007/PartnerControls"/>
    </lcf76f155ced4ddcb4097134ff3c332f>
    <Additionalguidance xmlns="63888974-7cb7-4406-911b-e56ff4a867d6">n/a</Additionalguid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F1D41D33680B45AAFA58E3FB253076" ma:contentTypeVersion="18" ma:contentTypeDescription="Create a new document." ma:contentTypeScope="" ma:versionID="d304de87ae73f451251ad7c8c18ed212">
  <xsd:schema xmlns:xsd="http://www.w3.org/2001/XMLSchema" xmlns:xs="http://www.w3.org/2001/XMLSchema" xmlns:p="http://schemas.microsoft.com/office/2006/metadata/properties" xmlns:ns2="63888974-7cb7-4406-911b-e56ff4a867d6" xmlns:ns3="8c4eaaee-da18-44c1-b222-f872f771abb9" targetNamespace="http://schemas.microsoft.com/office/2006/metadata/properties" ma:root="true" ma:fieldsID="ba031a13b9d884cb4e31b396d499127d" ns2:_="" ns3:_="">
    <xsd:import namespace="63888974-7cb7-4406-911b-e56ff4a867d6"/>
    <xsd:import namespace="8c4eaaee-da18-44c1-b222-f872f771ab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element ref="ns2:Additionalguidanc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888974-7cb7-4406-911b-e56ff4a867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dditionalguidance" ma:index="20" nillable="true" ma:displayName="Additional guidance" ma:default="n/a" ma:format="Dropdown" ma:internalName="Additionalguidance">
      <xsd:simpleType>
        <xsd:union memberTypes="dms:Text">
          <xsd:simpleType>
            <xsd:restriction base="dms:Choice">
              <xsd:enumeration value="n/a"/>
              <xsd:enumeration value="D&amp;NS only"/>
              <xsd:enumeration value="Choice 3"/>
            </xsd:restriction>
          </xsd:simpleType>
        </xsd:un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4fd492-276b-4614-b3af-3a4c63b563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eaaee-da18-44c1-b222-f872f771abb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aaec64-69de-4dd4-ad33-a0a6bb6628b3}" ma:internalName="TaxCatchAll" ma:showField="CatchAllData" ma:web="8c4eaaee-da18-44c1-b222-f872f771ab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B53E35-F73A-4812-BC9C-C4A361F9345D}">
  <ds:schemaRefs>
    <ds:schemaRef ds:uri="http://www.w3.org/XML/1998/namespace"/>
    <ds:schemaRef ds:uri="http://purl.org/dc/terms/"/>
    <ds:schemaRef ds:uri="63888974-7cb7-4406-911b-e56ff4a867d6"/>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8c4eaaee-da18-44c1-b222-f872f771abb9"/>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2C5F7B89-0ADA-4613-A7F9-A88E79112149}">
  <ds:schemaRefs>
    <ds:schemaRef ds:uri="http://schemas.microsoft.com/sharepoint/v3/contenttype/forms"/>
  </ds:schemaRefs>
</ds:datastoreItem>
</file>

<file path=customXml/itemProps3.xml><?xml version="1.0" encoding="utf-8"?>
<ds:datastoreItem xmlns:ds="http://schemas.openxmlformats.org/officeDocument/2006/customXml" ds:itemID="{057D4A8D-B845-4FF0-9283-E58731274B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888974-7cb7-4406-911b-e56ff4a867d6"/>
    <ds:schemaRef ds:uri="8c4eaaee-da18-44c1-b222-f872f771ab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7295cc1-d279-42ac-ab4d-3b0f4fece050}" enabled="1" method="Standard" siteId="{a19f121d-81e1-4858-a9d8-736e267fd4c7}" removed="0"/>
</clbl:labelList>
</file>

<file path=docProps/app.xml><?xml version="1.0" encoding="utf-8"?>
<Properties xmlns="http://schemas.openxmlformats.org/officeDocument/2006/extended-properties" xmlns:vt="http://schemas.openxmlformats.org/officeDocument/2006/docPropsVTypes">
  <Template>Fujitsu - RESTRICTED-FAL</Template>
  <TotalTime>44252</TotalTime>
  <Words>3160</Words>
  <Application>Microsoft Office PowerPoint</Application>
  <PresentationFormat>On-screen Show (16:9)</PresentationFormat>
  <Paragraphs>208</Paragraphs>
  <Slides>15</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Fujitsu Infinity Pro</vt:lpstr>
      <vt:lpstr>Fujitsu Infinity Pro Bold</vt:lpstr>
      <vt:lpstr>Calibri</vt:lpstr>
      <vt:lpstr>Courier New</vt:lpstr>
      <vt:lpstr>Yellow Theme</vt:lpstr>
      <vt:lpstr>PostgreSQL support in the age of AI: Don't forget the basics</vt:lpstr>
      <vt:lpstr>What does it mean?</vt:lpstr>
      <vt:lpstr>Why does support matter more than ever ?</vt:lpstr>
      <vt:lpstr>Some very common production issues  and their operational impact</vt:lpstr>
      <vt:lpstr>Troubleshooting tools and the problem of tool sprawl</vt:lpstr>
      <vt:lpstr>A few everyday support tools</vt:lpstr>
      <vt:lpstr>Operational pain points</vt:lpstr>
      <vt:lpstr>The progress paradox</vt:lpstr>
      <vt:lpstr>PostgreSQL is getting smarter… but not easier</vt:lpstr>
      <vt:lpstr>The path forward: A unified open-source future</vt:lpstr>
      <vt:lpstr>Why this matters</vt:lpstr>
      <vt:lpstr>The roadmap to a unified future</vt:lpstr>
      <vt:lpstr>Bridging the gap between observation and action</vt:lpstr>
      <vt:lpstr>Some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Evans, Gary</dc:creator>
  <cp:lastModifiedBy>Hauschild, Marcelo</cp:lastModifiedBy>
  <cp:revision>306</cp:revision>
  <dcterms:created xsi:type="dcterms:W3CDTF">2026-01-05T02:16:11Z</dcterms:created>
  <dcterms:modified xsi:type="dcterms:W3CDTF">2026-02-20T22:06:17Z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0x010100D5F1D41D33680B45AAFA58E3FB253076</vt:lpwstr>
  </property>
  <property fmtid="{D5CDD505-2E9C-101B-9397-08002B2CF9AE}" pid="3" name="MSIP_Label_a7295cc1-d279-42ac-ab4d-3b0f4fece050_Enabled">
    <vt:lpwstr>true</vt:lpwstr>
  </property>
  <property fmtid="{D5CDD505-2E9C-101B-9397-08002B2CF9AE}" pid="4" name="MSIP_Label_a7295cc1-d279-42ac-ab4d-3b0f4fece050_SetDate">
    <vt:lpwstr>2023-03-22T14:42:22Z</vt:lpwstr>
  </property>
  <property fmtid="{D5CDD505-2E9C-101B-9397-08002B2CF9AE}" pid="5" name="MSIP_Label_a7295cc1-d279-42ac-ab4d-3b0f4fece050_Method">
    <vt:lpwstr>Standard</vt:lpwstr>
  </property>
  <property fmtid="{D5CDD505-2E9C-101B-9397-08002B2CF9AE}" pid="6" name="MSIP_Label_a7295cc1-d279-42ac-ab4d-3b0f4fece050_Name">
    <vt:lpwstr>FUJITSU-RESTRICTED​</vt:lpwstr>
  </property>
  <property fmtid="{D5CDD505-2E9C-101B-9397-08002B2CF9AE}" pid="7" name="MSIP_Label_a7295cc1-d279-42ac-ab4d-3b0f4fece050_SiteId">
    <vt:lpwstr>a19f121d-81e1-4858-a9d8-736e267fd4c7</vt:lpwstr>
  </property>
  <property fmtid="{D5CDD505-2E9C-101B-9397-08002B2CF9AE}" pid="8" name="MSIP_Label_a7295cc1-d279-42ac-ab4d-3b0f4fece050_ActionId">
    <vt:lpwstr>8a4810b9-5978-4db2-9918-88cc47f24c1d</vt:lpwstr>
  </property>
  <property fmtid="{D5CDD505-2E9C-101B-9397-08002B2CF9AE}" pid="9" name="MSIP_Label_a7295cc1-d279-42ac-ab4d-3b0f4fece050_ContentBits">
    <vt:lpwstr>0</vt:lpwstr>
  </property>
  <property fmtid="{D5CDD505-2E9C-101B-9397-08002B2CF9AE}" pid="10" name="MediaServiceImageTags">
    <vt:lpwstr/>
  </property>
</Properties>
</file>