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21" r:id="rId4"/>
  </p:sldMasterIdLst>
  <p:notesMasterIdLst>
    <p:notesMasterId r:id="rId26"/>
  </p:notesMasterIdLst>
  <p:sldIdLst>
    <p:sldId id="309" r:id="rId5"/>
    <p:sldId id="274" r:id="rId6"/>
    <p:sldId id="291" r:id="rId7"/>
    <p:sldId id="290" r:id="rId8"/>
    <p:sldId id="292" r:id="rId9"/>
    <p:sldId id="294" r:id="rId10"/>
    <p:sldId id="304" r:id="rId11"/>
    <p:sldId id="295" r:id="rId12"/>
    <p:sldId id="305" r:id="rId13"/>
    <p:sldId id="296" r:id="rId14"/>
    <p:sldId id="297" r:id="rId15"/>
    <p:sldId id="310" r:id="rId16"/>
    <p:sldId id="311" r:id="rId17"/>
    <p:sldId id="312" r:id="rId18"/>
    <p:sldId id="313" r:id="rId19"/>
    <p:sldId id="314" r:id="rId20"/>
    <p:sldId id="303" r:id="rId21"/>
    <p:sldId id="306" r:id="rId22"/>
    <p:sldId id="315" r:id="rId23"/>
    <p:sldId id="288" r:id="rId24"/>
    <p:sldId id="308" r:id="rId25"/>
  </p:sldIdLst>
  <p:sldSz cx="12192000" cy="6858000"/>
  <p:notesSz cx="6858000" cy="9144000"/>
  <p:embeddedFontLst>
    <p:embeddedFont>
      <p:font typeface="Fujitsu Infinity Pro" pitchFamily="2" charset="0"/>
      <p:regular r:id="rId27"/>
      <p:bold r:id="rId28"/>
      <p:italic r:id="rId29"/>
      <p:boldItalic r:id="rId30"/>
    </p:embeddedFont>
    <p:embeddedFont>
      <p:font typeface="Fujitsu Infinity Pro Bold" pitchFamily="2" charset="0"/>
      <p:bold r:id="rId31"/>
    </p:embeddedFont>
    <p:embeddedFont>
      <p:font typeface="Fujitsu Infinity Pro ExtraBold" pitchFamily="2" charset="0"/>
      <p:bold r:id="rId32"/>
    </p:embeddedFont>
  </p:embeddedFontLst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2DDE27D-390D-4685-B8B9-181825C6DE76}">
          <p14:sldIdLst>
            <p14:sldId id="309"/>
            <p14:sldId id="274"/>
            <p14:sldId id="291"/>
            <p14:sldId id="290"/>
            <p14:sldId id="292"/>
            <p14:sldId id="294"/>
          </p14:sldIdLst>
        </p14:section>
        <p14:section name="Untitled Section" id="{C8B675D8-1F5A-4E11-BFA3-D8E5F370BA4F}">
          <p14:sldIdLst>
            <p14:sldId id="304"/>
            <p14:sldId id="295"/>
            <p14:sldId id="305"/>
            <p14:sldId id="296"/>
            <p14:sldId id="297"/>
            <p14:sldId id="310"/>
            <p14:sldId id="311"/>
            <p14:sldId id="312"/>
            <p14:sldId id="313"/>
            <p14:sldId id="314"/>
            <p14:sldId id="303"/>
            <p14:sldId id="306"/>
            <p14:sldId id="315"/>
            <p14:sldId id="288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ssman, Nadine" initials="WN" lastIdx="4" clrIdx="0">
    <p:extLst>
      <p:ext uri="{19B8F6BF-5375-455C-9EA6-DF929625EA0E}">
        <p15:presenceInfo xmlns:p15="http://schemas.microsoft.com/office/powerpoint/2012/main" userId="S::nadine.wintrich@fujitsu.com::1fea7844-feaa-419b-af9a-e6632cafcae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CD"/>
    <a:srgbClr val="F3F3F3"/>
    <a:srgbClr val="1E1E1E"/>
    <a:srgbClr val="008224"/>
    <a:srgbClr val="FF9A33"/>
    <a:srgbClr val="F75100"/>
    <a:srgbClr val="FFF0A9"/>
    <a:srgbClr val="F8F8F8"/>
    <a:srgbClr val="FFB701"/>
    <a:srgbClr val="FFD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02" autoAdjust="0"/>
    <p:restoredTop sz="95627" autoAdjust="0"/>
  </p:normalViewPr>
  <p:slideViewPr>
    <p:cSldViewPr snapToGrid="0" showGuides="1">
      <p:cViewPr>
        <p:scale>
          <a:sx n="125" d="100"/>
          <a:sy n="125" d="100"/>
        </p:scale>
        <p:origin x="1686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B3AF1-3ED5-42CF-BB94-754B1634C2F6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11AAC-E10A-45D8-990B-3166D1DCB9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858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11AAC-E10A-45D8-990B-3166D1DCB9D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2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11AAC-E10A-45D8-990B-3166D1DCB9D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75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11AAC-E10A-45D8-990B-3166D1DCB9D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865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E9F45-9DC8-0A14-F3AD-B1F479B4F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E4F3E0-D01E-1CBA-84F8-A9B0D7A7CA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7DC515-8713-60D7-0ACD-9A4EB050F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EBA66-2ED0-1EAD-BE49-32926FCA9D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11AAC-E10A-45D8-990B-3166D1DCB9D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93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A1D477-EE3E-D296-9D36-2994C6359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" y="0"/>
            <a:ext cx="121909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1926" y="1484543"/>
            <a:ext cx="6137081" cy="209288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4533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headline</a:t>
            </a:r>
            <a:br>
              <a:rPr lang="en-US"/>
            </a:br>
            <a:r>
              <a:rPr lang="en-US"/>
              <a:t>Presentation headline</a:t>
            </a:r>
            <a:br>
              <a:rPr lang="en-US"/>
            </a:br>
            <a:r>
              <a:rPr lang="en-US"/>
              <a:t>Presentation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3130" y="3835277"/>
            <a:ext cx="5861879" cy="36933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Subheadline and description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A9A5D408-3B7F-6016-121C-5025623B72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5675" y="236622"/>
            <a:ext cx="860759" cy="41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7058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ullets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83A866-DAC1-AA92-0AA6-780E497CED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950400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A7DBA0AF-DD85-38E4-141E-8DBCBA766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600" y="201675"/>
            <a:ext cx="10770507" cy="574516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0A6D2D5-B961-336D-4685-26E2A46D18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5675" y="236622"/>
            <a:ext cx="860759" cy="41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7535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ullets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83A866-DAC1-AA92-0AA6-780E497CED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544037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A7DBA0AF-DD85-38E4-141E-8DBCBA766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00" y="201675"/>
            <a:ext cx="10770507" cy="574516"/>
          </a:xfrm>
        </p:spPr>
        <p:txBody>
          <a:bodyPr anchor="t" anchorCtr="0"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1506D5C-4D3E-A086-DC89-19DF950E61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976" y="1886338"/>
            <a:ext cx="11427909" cy="335694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</a:lstStyle>
          <a:p>
            <a:pPr lvl="0"/>
            <a:r>
              <a:rPr lang="en-US" dirty="0"/>
              <a:t>Click to edit text styles</a:t>
            </a:r>
          </a:p>
          <a:p>
            <a:pPr marL="751399" marR="0" lvl="1" indent="-29421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Second level</a:t>
            </a:r>
          </a:p>
          <a:p>
            <a:pPr marL="1164138" marR="0" lvl="2" indent="-24976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Fifth level</a:t>
            </a:r>
          </a:p>
          <a:p>
            <a:pPr marL="2514537" marR="0" lvl="5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Sixth level</a:t>
            </a:r>
          </a:p>
          <a:p>
            <a:pPr marL="2971726" marR="0" lvl="6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Seventh level </a:t>
            </a:r>
          </a:p>
          <a:p>
            <a:pPr marL="3428914" marR="0" lvl="7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Eighth level</a:t>
            </a:r>
          </a:p>
          <a:p>
            <a:pPr marL="3886103" marR="0" lvl="8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/>
                <a:ea typeface="+mn-ea"/>
                <a:cs typeface="+mn-cs"/>
              </a:rPr>
              <a:t>Ninth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0A6D2D5-B961-336D-4685-26E2A46D18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5675" y="236622"/>
            <a:ext cx="860759" cy="41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6631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ullets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31EEE4-F612-40B6-2471-98BFFDD470DB}"/>
              </a:ext>
            </a:extLst>
          </p:cNvPr>
          <p:cNvSpPr/>
          <p:nvPr userDrawn="1"/>
        </p:nvSpPr>
        <p:spPr>
          <a:xfrm>
            <a:off x="1" y="0"/>
            <a:ext cx="12192000" cy="10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A7DBA0AF-DD85-38E4-141E-8DBCBA766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00" y="201675"/>
            <a:ext cx="10770507" cy="5745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6881F51-64DE-103C-3321-41F9730858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35675" y="236622"/>
            <a:ext cx="860759" cy="41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7922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ullets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DDA5E4-B314-4353-37C6-852413C535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0A6D2D5-B961-336D-4685-26E2A46D18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5675" y="236622"/>
            <a:ext cx="860759" cy="41858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D1AF0E5-5B71-3292-45EF-0764DDDE9CF5}"/>
              </a:ext>
            </a:extLst>
          </p:cNvPr>
          <p:cNvGrpSpPr/>
          <p:nvPr userDrawn="1"/>
        </p:nvGrpSpPr>
        <p:grpSpPr>
          <a:xfrm>
            <a:off x="8786705" y="595541"/>
            <a:ext cx="1929600" cy="1929600"/>
            <a:chOff x="3496025" y="528000"/>
            <a:chExt cx="1929600" cy="19296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D3E0BD-5C73-12AD-9B9E-D8D9556F8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39"/>
            <a:stretch>
              <a:fillRect/>
            </a:stretch>
          </p:blipFill>
          <p:spPr>
            <a:xfrm>
              <a:off x="3496025" y="528000"/>
              <a:ext cx="1929600" cy="1929600"/>
            </a:xfrm>
            <a:prstGeom prst="ellipse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A2E5E7C3-DEFD-AC05-E387-2B660A110B3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49150" y="1263293"/>
              <a:ext cx="1823349" cy="459013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2800" b="0" kern="1200">
                  <a:solidFill>
                    <a:schemeClr val="bg1"/>
                  </a:solidFill>
                  <a:latin typeface="Fujitsu Infinity Pro 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SG" sz="3600" dirty="0">
                  <a:solidFill>
                    <a:schemeClr val="tx1"/>
                  </a:solidFill>
                </a:rPr>
                <a:t>Q&amp;A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1BF9FFE-FC81-5E80-3F49-376C79E82C5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65366" y="347633"/>
            <a:ext cx="3591090" cy="6510368"/>
          </a:xfrm>
          <a:prstGeom prst="rect">
            <a:avLst/>
          </a:prstGeom>
        </p:spPr>
      </p:pic>
      <p:grpSp>
        <p:nvGrpSpPr>
          <p:cNvPr id="22" name="Grate">
            <a:extLst>
              <a:ext uri="{FF2B5EF4-FFF2-40B4-BE49-F238E27FC236}">
                <a16:creationId xmlns:a16="http://schemas.microsoft.com/office/drawing/2014/main" id="{CF18E2F3-27A0-11E5-B445-164AFBF3D20D}"/>
              </a:ext>
            </a:extLst>
          </p:cNvPr>
          <p:cNvGrpSpPr/>
          <p:nvPr userDrawn="1"/>
        </p:nvGrpSpPr>
        <p:grpSpPr>
          <a:xfrm>
            <a:off x="5735781" y="0"/>
            <a:ext cx="1141613" cy="6858000"/>
            <a:chOff x="4301836" y="0"/>
            <a:chExt cx="856210" cy="51435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5D1772A-FCA4-F3EF-FC8C-257B36ECF6BA}"/>
                </a:ext>
              </a:extLst>
            </p:cNvPr>
            <p:cNvSpPr/>
            <p:nvPr/>
          </p:nvSpPr>
          <p:spPr>
            <a:xfrm>
              <a:off x="4301836" y="0"/>
              <a:ext cx="39485" cy="5143500"/>
            </a:xfrm>
            <a:prstGeom prst="rect">
              <a:avLst/>
            </a:prstGeom>
            <a:solidFill>
              <a:srgbClr val="FFCA00"/>
            </a:solidFill>
            <a:ln w="2076" cap="flat">
              <a:noFill/>
              <a:prstDash val="solid"/>
              <a:miter/>
            </a:ln>
            <a:effectLst/>
          </p:spPr>
          <p:txBody>
            <a:bodyPr/>
            <a:lstStyle/>
            <a:p>
              <a:endParaRPr lang="en-US" sz="32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A25A52A-2136-D8DC-0F13-9C6169720B95}"/>
                </a:ext>
              </a:extLst>
            </p:cNvPr>
            <p:cNvSpPr/>
            <p:nvPr/>
          </p:nvSpPr>
          <p:spPr>
            <a:xfrm>
              <a:off x="4403667" y="0"/>
              <a:ext cx="39485" cy="5143500"/>
            </a:xfrm>
            <a:prstGeom prst="rect">
              <a:avLst/>
            </a:prstGeom>
            <a:solidFill>
              <a:srgbClr val="FFCA00"/>
            </a:solidFill>
            <a:ln w="2076" cap="flat">
              <a:noFill/>
              <a:prstDash val="solid"/>
              <a:miter/>
            </a:ln>
            <a:effectLst/>
          </p:spPr>
          <p:txBody>
            <a:bodyPr/>
            <a:lstStyle/>
            <a:p>
              <a:endParaRPr lang="en-US" sz="32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437C1EB-71B7-B1DB-15FB-9553D0FA9ABD}"/>
                </a:ext>
              </a:extLst>
            </p:cNvPr>
            <p:cNvSpPr/>
            <p:nvPr/>
          </p:nvSpPr>
          <p:spPr>
            <a:xfrm>
              <a:off x="4505497" y="0"/>
              <a:ext cx="39485" cy="5143500"/>
            </a:xfrm>
            <a:prstGeom prst="rect">
              <a:avLst/>
            </a:prstGeom>
            <a:solidFill>
              <a:srgbClr val="FFCA00"/>
            </a:solidFill>
            <a:ln w="2076" cap="flat">
              <a:noFill/>
              <a:prstDash val="solid"/>
              <a:miter/>
            </a:ln>
            <a:effectLst/>
          </p:spPr>
          <p:txBody>
            <a:bodyPr/>
            <a:lstStyle/>
            <a:p>
              <a:endParaRPr lang="en-US" sz="32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883F8F-E4EF-455D-7678-D90A7C6A167B}"/>
                </a:ext>
              </a:extLst>
            </p:cNvPr>
            <p:cNvSpPr/>
            <p:nvPr/>
          </p:nvSpPr>
          <p:spPr>
            <a:xfrm>
              <a:off x="4607328" y="0"/>
              <a:ext cx="39485" cy="5143500"/>
            </a:xfrm>
            <a:prstGeom prst="rect">
              <a:avLst/>
            </a:prstGeom>
            <a:solidFill>
              <a:srgbClr val="FFCA00"/>
            </a:solidFill>
            <a:ln w="2076" cap="flat">
              <a:noFill/>
              <a:prstDash val="solid"/>
              <a:miter/>
            </a:ln>
            <a:effectLst/>
          </p:spPr>
          <p:txBody>
            <a:bodyPr/>
            <a:lstStyle/>
            <a:p>
              <a:endParaRPr lang="en-US" sz="32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2A2CEA8-8DE3-F308-947A-9FFDA3F68655}"/>
                </a:ext>
              </a:extLst>
            </p:cNvPr>
            <p:cNvSpPr/>
            <p:nvPr/>
          </p:nvSpPr>
          <p:spPr>
            <a:xfrm>
              <a:off x="4709159" y="0"/>
              <a:ext cx="41563" cy="5143500"/>
            </a:xfrm>
            <a:prstGeom prst="rect">
              <a:avLst/>
            </a:prstGeom>
            <a:solidFill>
              <a:srgbClr val="FFCA00"/>
            </a:solidFill>
            <a:ln w="2076" cap="flat">
              <a:noFill/>
              <a:prstDash val="solid"/>
              <a:miter/>
            </a:ln>
            <a:effectLst/>
          </p:spPr>
          <p:txBody>
            <a:bodyPr/>
            <a:lstStyle/>
            <a:p>
              <a:endParaRPr lang="en-US" sz="320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58DC0E0-31C4-F028-3027-6C6C51ED33A6}"/>
                </a:ext>
              </a:extLst>
            </p:cNvPr>
            <p:cNvSpPr/>
            <p:nvPr/>
          </p:nvSpPr>
          <p:spPr>
            <a:xfrm>
              <a:off x="4810990" y="0"/>
              <a:ext cx="41563" cy="5143500"/>
            </a:xfrm>
            <a:prstGeom prst="rect">
              <a:avLst/>
            </a:prstGeom>
            <a:solidFill>
              <a:srgbClr val="FFCA00"/>
            </a:solidFill>
            <a:ln w="2076" cap="flat">
              <a:noFill/>
              <a:prstDash val="solid"/>
              <a:miter/>
            </a:ln>
            <a:effectLst/>
          </p:spPr>
          <p:txBody>
            <a:bodyPr/>
            <a:lstStyle/>
            <a:p>
              <a:endParaRPr lang="en-US" sz="320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186C6A-FA21-EC82-B02B-A985FCB74DC9}"/>
                </a:ext>
              </a:extLst>
            </p:cNvPr>
            <p:cNvSpPr/>
            <p:nvPr/>
          </p:nvSpPr>
          <p:spPr>
            <a:xfrm>
              <a:off x="4912821" y="0"/>
              <a:ext cx="41563" cy="5143500"/>
            </a:xfrm>
            <a:prstGeom prst="rect">
              <a:avLst/>
            </a:prstGeom>
            <a:solidFill>
              <a:srgbClr val="FFCA00"/>
            </a:solidFill>
            <a:ln w="2076" cap="flat">
              <a:noFill/>
              <a:prstDash val="solid"/>
              <a:miter/>
            </a:ln>
            <a:effectLst/>
          </p:spPr>
          <p:txBody>
            <a:bodyPr/>
            <a:lstStyle/>
            <a:p>
              <a:endParaRPr lang="en-US" sz="320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C7E26AB-2AA3-6FC0-75BC-5B6C4ED638B5}"/>
                </a:ext>
              </a:extLst>
            </p:cNvPr>
            <p:cNvSpPr/>
            <p:nvPr/>
          </p:nvSpPr>
          <p:spPr>
            <a:xfrm rot="10800000" flipV="1">
              <a:off x="5014652" y="0"/>
              <a:ext cx="41563" cy="5143500"/>
            </a:xfrm>
            <a:prstGeom prst="rect">
              <a:avLst/>
            </a:prstGeom>
            <a:solidFill>
              <a:srgbClr val="FFCA00"/>
            </a:solidFill>
            <a:ln w="2076" cap="flat">
              <a:noFill/>
              <a:prstDash val="solid"/>
              <a:miter/>
            </a:ln>
            <a:effectLst/>
          </p:spPr>
          <p:txBody>
            <a:bodyPr/>
            <a:lstStyle/>
            <a:p>
              <a:endParaRPr lang="en-US" sz="32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C0705AA-DD89-5BBA-D00C-B6ED2788BB6F}"/>
                </a:ext>
              </a:extLst>
            </p:cNvPr>
            <p:cNvSpPr/>
            <p:nvPr/>
          </p:nvSpPr>
          <p:spPr>
            <a:xfrm>
              <a:off x="5116483" y="0"/>
              <a:ext cx="41563" cy="5143500"/>
            </a:xfrm>
            <a:prstGeom prst="rect">
              <a:avLst/>
            </a:prstGeom>
            <a:solidFill>
              <a:srgbClr val="FFCA00"/>
            </a:solidFill>
            <a:ln w="2076" cap="flat">
              <a:noFill/>
              <a:prstDash val="solid"/>
              <a:miter/>
            </a:ln>
            <a:effectLst/>
          </p:spPr>
          <p:txBody>
            <a:bodyPr/>
            <a:lstStyle/>
            <a:p>
              <a:endParaRPr lang="en-US" sz="3200" dirty="0"/>
            </a:p>
          </p:txBody>
        </p:sp>
      </p:grpSp>
      <p:sp>
        <p:nvSpPr>
          <p:cNvPr id="32" name="Biombo">
            <a:extLst>
              <a:ext uri="{FF2B5EF4-FFF2-40B4-BE49-F238E27FC236}">
                <a16:creationId xmlns:a16="http://schemas.microsoft.com/office/drawing/2014/main" id="{A97E9F30-2C06-0C06-E44B-6C3F4CBA375D}"/>
              </a:ext>
            </a:extLst>
          </p:cNvPr>
          <p:cNvSpPr/>
          <p:nvPr userDrawn="1"/>
        </p:nvSpPr>
        <p:spPr>
          <a:xfrm>
            <a:off x="0" y="0"/>
            <a:ext cx="5652653" cy="68580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076" cap="flat">
            <a:noFill/>
            <a:prstDash val="solid"/>
            <a:miter/>
          </a:ln>
        </p:spPr>
        <p:txBody>
          <a:bodyPr/>
          <a:lstStyle/>
          <a:p>
            <a:endParaRPr lang="en-US" sz="3200" dirty="0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4B8292E1-F067-4700-968D-D0178E622D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0" y="324000"/>
            <a:ext cx="5137175" cy="4343861"/>
          </a:xfrm>
        </p:spPr>
        <p:txBody>
          <a:bodyPr anchor="t" anchorCtr="0"/>
          <a:lstStyle>
            <a:lvl1pPr algn="l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 – option 1</a:t>
            </a:r>
          </a:p>
        </p:txBody>
      </p:sp>
    </p:spTree>
    <p:extLst>
      <p:ext uri="{BB962C8B-B14F-4D97-AF65-F5344CB8AC3E}">
        <p14:creationId xmlns:p14="http://schemas.microsoft.com/office/powerpoint/2010/main" val="164521832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5D7323-6BB9-2838-79D7-80FA989B46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4" name="図 19">
            <a:extLst>
              <a:ext uri="{FF2B5EF4-FFF2-40B4-BE49-F238E27FC236}">
                <a16:creationId xmlns:a16="http://schemas.microsoft.com/office/drawing/2014/main" id="{84CD21E1-5B53-38B2-9C75-D03D1D744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990601" y="2215025"/>
            <a:ext cx="8293100" cy="464296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CEC96C0-E0B3-542C-F93D-4620197F7B2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35675" y="236622"/>
            <a:ext cx="860759" cy="4185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7B8784F-D451-372F-EAF6-5B1F02B35682}"/>
              </a:ext>
            </a:extLst>
          </p:cNvPr>
          <p:cNvSpPr txBox="1">
            <a:spLocks/>
          </p:cNvSpPr>
          <p:nvPr userDrawn="1"/>
        </p:nvSpPr>
        <p:spPr>
          <a:xfrm>
            <a:off x="1982175" y="151256"/>
            <a:ext cx="3828075" cy="43088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>
                <a:solidFill>
                  <a:schemeClr val="tx1"/>
                </a:solidFill>
                <a:latin typeface="Fujitsu Infinity Pr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AU" sz="540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5073091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C76CA7-F984-3833-E77E-E93C6F84520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9504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69601" y="201675"/>
            <a:ext cx="10080487" cy="57451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406DB28D-017D-1968-F544-76230A133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9599" y="1233601"/>
            <a:ext cx="11455027" cy="3378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kumimoji="1" lang="en-US" altLang="ja-JP"/>
              <a:t>Click to edit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</a:p>
          <a:p>
            <a:pPr lvl="5"/>
            <a:r>
              <a:rPr kumimoji="1" lang="en-US" altLang="ja-JP"/>
              <a:t>Sixth level</a:t>
            </a:r>
          </a:p>
          <a:p>
            <a:pPr lvl="6"/>
            <a:r>
              <a:rPr kumimoji="1" lang="en-US" altLang="ja-JP"/>
              <a:t>Seventh level </a:t>
            </a:r>
          </a:p>
          <a:p>
            <a:pPr lvl="7"/>
            <a:r>
              <a:rPr kumimoji="1" lang="en-US" altLang="ja-JP"/>
              <a:t>Eighth level</a:t>
            </a:r>
          </a:p>
          <a:p>
            <a:pPr lvl="8"/>
            <a:r>
              <a:rPr kumimoji="1" lang="en-US" altLang="ja-JP"/>
              <a:t>Ninth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D15660-9A7F-A331-450F-211A6E66514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35675" y="236622"/>
            <a:ext cx="860759" cy="418588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961222E-E144-9E18-3749-6396A804001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005431" y="6594615"/>
            <a:ext cx="181139" cy="164212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2F100A-FF7D-49F2-AD13-31D272279F77}" type="slidenum">
              <a:rPr lang="en-GB" sz="1067" smtClean="0">
                <a:solidFill>
                  <a:schemeClr val="tx1"/>
                </a:solidFill>
                <a:latin typeface="Fujitsu Infinity Pro" pitchFamily="2" charset="0"/>
              </a:rPr>
              <a:pPr/>
              <a:t>‹#›</a:t>
            </a:fld>
            <a:endParaRPr lang="en-GB" sz="1067" dirty="0">
              <a:solidFill>
                <a:schemeClr val="tx1"/>
              </a:solidFill>
              <a:latin typeface="Fujitsu Infinity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55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9" r:id="rId4"/>
    <p:sldLayoutId id="2147483835" r:id="rId5"/>
    <p:sldLayoutId id="2147483834" r:id="rId6"/>
  </p:sldLayoutIdLst>
  <p:transition spd="slow">
    <p:fade/>
  </p:transition>
  <p:txStyles>
    <p:titleStyle>
      <a:lvl1pPr algn="l" defTabSz="914377" rtl="0" eaLnBrk="1" latinLnBrk="0" hangingPunct="1">
        <a:lnSpc>
          <a:spcPct val="100000"/>
        </a:lnSpc>
        <a:spcBef>
          <a:spcPts val="0"/>
        </a:spcBef>
        <a:buNone/>
        <a:defRPr sz="3600" b="1" kern="1200">
          <a:solidFill>
            <a:schemeClr val="tx1"/>
          </a:solidFill>
          <a:latin typeface="Fujitsu Infinity Pro" pitchFamily="2" charset="0"/>
          <a:ea typeface="+mj-ea"/>
          <a:cs typeface="+mj-cs"/>
        </a:defRPr>
      </a:lvl1pPr>
    </p:titleStyle>
    <p:bodyStyle>
      <a:lvl1pPr marL="334425" indent="-334425" algn="l" defTabSz="914377" rtl="0" eaLnBrk="1" latinLnBrk="0" hangingPunct="1">
        <a:lnSpc>
          <a:spcPct val="100000"/>
        </a:lnSpc>
        <a:spcBef>
          <a:spcPts val="0"/>
        </a:spcBef>
        <a:buClr>
          <a:srgbClr val="FF8000"/>
        </a:buClr>
        <a:buSzPct val="120000"/>
        <a:buFont typeface="Arial" panose="020B0604020202020204" pitchFamily="34" charset="0"/>
        <a:buChar char="●"/>
        <a:defRPr sz="2933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1pPr>
      <a:lvl2pPr marL="751399" indent="-294210" algn="l" defTabSz="914377" rtl="0" eaLnBrk="1" latinLnBrk="0" hangingPunct="1">
        <a:lnSpc>
          <a:spcPct val="100000"/>
        </a:lnSpc>
        <a:spcBef>
          <a:spcPts val="0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2667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2pPr>
      <a:lvl3pPr marL="1164138" indent="-249760" algn="l" defTabSz="914377" rtl="0" eaLnBrk="1" latinLnBrk="0" hangingPunct="1">
        <a:lnSpc>
          <a:spcPct val="100000"/>
        </a:lnSpc>
        <a:spcBef>
          <a:spcPts val="0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24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0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2133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2133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41">
          <p15:clr>
            <a:srgbClr val="F26B43"/>
          </p15:clr>
        </p15:guide>
        <p15:guide id="4" pos="7435">
          <p15:clr>
            <a:srgbClr val="F26B43"/>
          </p15:clr>
        </p15:guide>
        <p15:guide id="5" orient="horz" pos="4079">
          <p15:clr>
            <a:srgbClr val="F26B43"/>
          </p15:clr>
        </p15:guide>
        <p15:guide id="6" orient="horz" pos="239">
          <p15:clr>
            <a:srgbClr val="F26B43"/>
          </p15:clr>
        </p15:guide>
        <p15:guide id="8" orient="horz" pos="77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10" Type="http://schemas.openxmlformats.org/officeDocument/2006/relationships/image" Target="../media/image95.svg"/><Relationship Id="rId4" Type="http://schemas.openxmlformats.org/officeDocument/2006/relationships/image" Target="../media/image89.svg"/><Relationship Id="rId9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7.png"/><Relationship Id="rId7" Type="http://schemas.openxmlformats.org/officeDocument/2006/relationships/image" Target="../media/image9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Relationship Id="rId9" Type="http://schemas.openxmlformats.org/officeDocument/2006/relationships/image" Target="../media/image10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0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7.pn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90386A-B7A2-0F35-5E26-2A4D61C1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926" y="455843"/>
            <a:ext cx="6524649" cy="2092880"/>
          </a:xfrm>
        </p:spPr>
        <p:txBody>
          <a:bodyPr anchor="t" anchorCtr="0"/>
          <a:lstStyle/>
          <a:p>
            <a:pPr>
              <a:lnSpc>
                <a:spcPct val="120000"/>
              </a:lnSpc>
            </a:pPr>
            <a:r>
              <a:rPr lang="en-AU" sz="4400" dirty="0"/>
              <a:t>Developing PostgreSQL extensions in C: </a:t>
            </a:r>
            <a:br>
              <a:rPr lang="en-AU" sz="4400" dirty="0"/>
            </a:br>
            <a:r>
              <a:rPr lang="en-AU" sz="4400" dirty="0"/>
              <a:t>Hooks, shared memory &amp; best practices</a:t>
            </a: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90E96D-C15B-E656-7453-B75BDB241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95" y="4156133"/>
            <a:ext cx="4302585" cy="188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9982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EA19B-7C1B-A5D2-2FB4-1B1530BF7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Proposed solution: vacuum_booster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967375-1BE1-23C5-F170-41BBAC3F1A97}"/>
              </a:ext>
            </a:extLst>
          </p:cNvPr>
          <p:cNvSpPr txBox="1"/>
          <p:nvPr/>
        </p:nvSpPr>
        <p:spPr>
          <a:xfrm>
            <a:off x="1378884" y="1998369"/>
            <a:ext cx="1584000" cy="4965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10000"/>
              </a:lnSpc>
              <a:spcAft>
                <a:spcPts val="450"/>
              </a:spcAft>
              <a:defRPr sz="2200">
                <a:solidFill>
                  <a:srgbClr val="1E2228"/>
                </a:solidFill>
              </a:defRPr>
            </a:pPr>
            <a:r>
              <a:rPr lang="en-AU" sz="1600" b="1" dirty="0"/>
              <a:t>Event-driven detection</a:t>
            </a:r>
            <a:endParaRPr lang="en-US" sz="1600" b="1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745B8F2-3322-06AE-14A5-CB4B68C52FCF}"/>
              </a:ext>
            </a:extLst>
          </p:cNvPr>
          <p:cNvGrpSpPr/>
          <p:nvPr/>
        </p:nvGrpSpPr>
        <p:grpSpPr>
          <a:xfrm>
            <a:off x="638160" y="1929236"/>
            <a:ext cx="648325" cy="648325"/>
            <a:chOff x="478475" y="1903836"/>
            <a:chExt cx="648325" cy="64832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F98A2F0-AE5C-6CDD-7988-C33025211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475" y="1903836"/>
              <a:ext cx="648325" cy="648325"/>
            </a:xfrm>
            <a:prstGeom prst="ellipse">
              <a:avLst/>
            </a:prstGeom>
            <a:blipFill>
              <a:blip r:embed="rId2" cstate="hqprint">
                <a:alphaModFix amt="8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A3F1EE4-C029-0DF6-7600-45061E09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95029" y="2020735"/>
              <a:ext cx="397361" cy="38600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EFED3D7-F28C-9CD3-3966-FF90EDF29123}"/>
              </a:ext>
            </a:extLst>
          </p:cNvPr>
          <p:cNvSpPr txBox="1"/>
          <p:nvPr/>
        </p:nvSpPr>
        <p:spPr>
          <a:xfrm>
            <a:off x="4146001" y="1998369"/>
            <a:ext cx="1584000" cy="4965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10000"/>
              </a:lnSpc>
              <a:spcAft>
                <a:spcPts val="450"/>
              </a:spcAft>
              <a:defRPr sz="2200">
                <a:solidFill>
                  <a:srgbClr val="1E2228"/>
                </a:solidFill>
              </a:defRPr>
            </a:pPr>
            <a:r>
              <a:rPr lang="en-US" sz="1600" b="1" dirty="0"/>
              <a:t>Shared memory </a:t>
            </a:r>
            <a:r>
              <a:rPr lang="en-US" sz="1600" b="1" i="1" dirty="0"/>
              <a:t>scoreboard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F4D6B3-AD5D-E5C7-0C10-65153B0200B8}"/>
              </a:ext>
            </a:extLst>
          </p:cNvPr>
          <p:cNvGrpSpPr/>
          <p:nvPr/>
        </p:nvGrpSpPr>
        <p:grpSpPr>
          <a:xfrm>
            <a:off x="3424315" y="1929236"/>
            <a:ext cx="648325" cy="648325"/>
            <a:chOff x="3264630" y="1903836"/>
            <a:chExt cx="648325" cy="64832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F9D3E0D-21DA-EDD5-79ED-11201F873B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64630" y="1903836"/>
              <a:ext cx="648325" cy="648325"/>
            </a:xfrm>
            <a:prstGeom prst="ellipse">
              <a:avLst/>
            </a:prstGeom>
            <a:blipFill>
              <a:blip r:embed="rId2" cstate="hqprint">
                <a:alphaModFix amt="8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65D36DD-0341-77F9-D5D0-B218ACD12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402986" y="2034014"/>
              <a:ext cx="356576" cy="356576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65C0B85-01BE-835C-B1BA-CFCCF599A933}"/>
              </a:ext>
            </a:extLst>
          </p:cNvPr>
          <p:cNvSpPr txBox="1"/>
          <p:nvPr/>
        </p:nvSpPr>
        <p:spPr>
          <a:xfrm>
            <a:off x="6998843" y="1998369"/>
            <a:ext cx="1584000" cy="4965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10000"/>
              </a:lnSpc>
              <a:spcAft>
                <a:spcPts val="450"/>
              </a:spcAft>
              <a:defRPr sz="2200">
                <a:solidFill>
                  <a:srgbClr val="1E2228"/>
                </a:solidFill>
              </a:defRPr>
            </a:pPr>
            <a:r>
              <a:rPr lang="en-US" sz="1600" b="1" dirty="0"/>
              <a:t>Targeted cleaning crews</a:t>
            </a:r>
            <a:endParaRPr lang="en-US" sz="1600" b="1" i="1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70C9711-27DA-F2FC-4FF6-EE65917E353D}"/>
              </a:ext>
            </a:extLst>
          </p:cNvPr>
          <p:cNvGrpSpPr/>
          <p:nvPr/>
        </p:nvGrpSpPr>
        <p:grpSpPr>
          <a:xfrm>
            <a:off x="6258473" y="1929236"/>
            <a:ext cx="648325" cy="648325"/>
            <a:chOff x="6098788" y="1903836"/>
            <a:chExt cx="648325" cy="64832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F60E7A-9162-D97A-4807-2F9D307292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8788" y="1903836"/>
              <a:ext cx="648325" cy="648325"/>
            </a:xfrm>
            <a:prstGeom prst="ellipse">
              <a:avLst/>
            </a:prstGeom>
            <a:blipFill>
              <a:blip r:embed="rId2" cstate="hqprint">
                <a:alphaModFix amt="8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0500A8BE-9E25-762B-671C-F6D76F536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236243" y="1970413"/>
              <a:ext cx="348678" cy="43585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9E07142-B46A-AC29-ADF9-8FBAA3C4740F}"/>
              </a:ext>
            </a:extLst>
          </p:cNvPr>
          <p:cNvSpPr txBox="1"/>
          <p:nvPr/>
        </p:nvSpPr>
        <p:spPr>
          <a:xfrm>
            <a:off x="9946934" y="1998369"/>
            <a:ext cx="1584000" cy="4965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10000"/>
              </a:lnSpc>
              <a:spcAft>
                <a:spcPts val="450"/>
              </a:spcAft>
              <a:defRPr sz="2200">
                <a:solidFill>
                  <a:srgbClr val="1E2228"/>
                </a:solidFill>
              </a:defRPr>
            </a:pPr>
            <a:r>
              <a:rPr lang="en-US" sz="1600" b="1" dirty="0"/>
              <a:t>Complementary design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83F267-65DC-0507-649D-601C64692D4B}"/>
              </a:ext>
            </a:extLst>
          </p:cNvPr>
          <p:cNvGrpSpPr/>
          <p:nvPr/>
        </p:nvGrpSpPr>
        <p:grpSpPr>
          <a:xfrm>
            <a:off x="9173628" y="1929236"/>
            <a:ext cx="648325" cy="648325"/>
            <a:chOff x="9013943" y="1903836"/>
            <a:chExt cx="648325" cy="64832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05FACC-D44E-6FB7-F27C-9020D06A69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3943" y="1903836"/>
              <a:ext cx="648325" cy="648325"/>
            </a:xfrm>
            <a:prstGeom prst="ellipse">
              <a:avLst/>
            </a:prstGeom>
            <a:blipFill>
              <a:blip r:embed="rId2" cstate="hqprint">
                <a:alphaModFix amt="8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97748D91-3661-BDAD-73FC-A902D60EF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9141551" y="2002937"/>
              <a:ext cx="392944" cy="381038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116D59-2646-EC0F-5637-66CBE66AA6DC}"/>
              </a:ext>
            </a:extLst>
          </p:cNvPr>
          <p:cNvSpPr txBox="1"/>
          <p:nvPr/>
        </p:nvSpPr>
        <p:spPr>
          <a:xfrm>
            <a:off x="673397" y="2941021"/>
            <a:ext cx="2484000" cy="92295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  <a:spcAft>
                <a:spcPts val="450"/>
              </a:spcAft>
              <a:buSzPct val="120000"/>
              <a:defRPr sz="2200">
                <a:solidFill>
                  <a:srgbClr val="1E2228"/>
                </a:solidFill>
              </a:defRPr>
            </a:pPr>
            <a:r>
              <a:rPr lang="en-AU" sz="1500" dirty="0"/>
              <a:t>Using Executor Hooks to detect </a:t>
            </a:r>
            <a:r>
              <a:rPr lang="en-AU" sz="1500" i="1" dirty="0"/>
              <a:t>dead tuples</a:t>
            </a:r>
            <a:r>
              <a:rPr lang="en-AU" sz="1500" dirty="0"/>
              <a:t> the millisecond a query finishes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84B6D2-7528-4E63-7338-B8D8C671BD16}"/>
              </a:ext>
            </a:extLst>
          </p:cNvPr>
          <p:cNvSpPr txBox="1"/>
          <p:nvPr/>
        </p:nvSpPr>
        <p:spPr>
          <a:xfrm>
            <a:off x="3481407" y="2941021"/>
            <a:ext cx="2376000" cy="92295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  <a:spcAft>
                <a:spcPts val="450"/>
              </a:spcAft>
              <a:buSzPct val="120000"/>
              <a:defRPr sz="2200">
                <a:solidFill>
                  <a:srgbClr val="1E2228"/>
                </a:solidFill>
              </a:defRPr>
            </a:pPr>
            <a:r>
              <a:rPr lang="en-AU" sz="1500" dirty="0">
                <a:solidFill>
                  <a:srgbClr val="1E2228"/>
                </a:solidFill>
              </a:rPr>
              <a:t>Ensuring the entire cluster has real-time awareness of which tables are </a:t>
            </a:r>
            <a:r>
              <a:rPr lang="en-AU" sz="1500" i="1" dirty="0">
                <a:solidFill>
                  <a:srgbClr val="1E2228"/>
                </a:solidFill>
              </a:rPr>
              <a:t>hot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700478-1F8E-E300-18F2-CEA0B7CAD8F2}"/>
              </a:ext>
            </a:extLst>
          </p:cNvPr>
          <p:cNvSpPr txBox="1"/>
          <p:nvPr/>
        </p:nvSpPr>
        <p:spPr>
          <a:xfrm>
            <a:off x="6279892" y="2941021"/>
            <a:ext cx="2484000" cy="92295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  <a:spcAft>
                <a:spcPts val="450"/>
              </a:spcAft>
              <a:buSzPct val="120000"/>
              <a:defRPr sz="2200">
                <a:solidFill>
                  <a:srgbClr val="1E2228"/>
                </a:solidFill>
              </a:defRPr>
            </a:pPr>
            <a:r>
              <a:rPr lang="en-AU" sz="1500" dirty="0">
                <a:solidFill>
                  <a:srgbClr val="1E2228"/>
                </a:solidFill>
              </a:rPr>
              <a:t>Launching Dynamic Background Workers to start cleaning immediately, bypassing the </a:t>
            </a:r>
            <a:r>
              <a:rPr lang="en-AU" sz="1500" i="1" dirty="0">
                <a:solidFill>
                  <a:srgbClr val="1E2228"/>
                </a:solidFill>
              </a:rPr>
              <a:t>naptime</a:t>
            </a:r>
            <a:r>
              <a:rPr lang="en-AU" sz="1500" dirty="0">
                <a:solidFill>
                  <a:srgbClr val="1E2228"/>
                </a:solidFill>
              </a:rPr>
              <a:t> for mission-critical tables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ADB2FD-D6DE-C542-1B7B-8D8F3FEA9DEB}"/>
              </a:ext>
            </a:extLst>
          </p:cNvPr>
          <p:cNvSpPr txBox="1"/>
          <p:nvPr/>
        </p:nvSpPr>
        <p:spPr>
          <a:xfrm>
            <a:off x="9173628" y="2941021"/>
            <a:ext cx="2484000" cy="92295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  <a:spcAft>
                <a:spcPts val="450"/>
              </a:spcAft>
              <a:buSzPct val="120000"/>
              <a:defRPr sz="2200">
                <a:solidFill>
                  <a:srgbClr val="1E2228"/>
                </a:solidFill>
              </a:defRPr>
            </a:pPr>
            <a:r>
              <a:rPr lang="en-AU" sz="1500" dirty="0">
                <a:solidFill>
                  <a:srgbClr val="1E2228"/>
                </a:solidFill>
              </a:rPr>
              <a:t>This works alongside standard Autovacuum, offloading high-pressure tasks to specialised workers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9A4FAEE-2C24-249C-0B6A-72DFF9DE1FB9}"/>
              </a:ext>
            </a:extLst>
          </p:cNvPr>
          <p:cNvGrpSpPr/>
          <p:nvPr/>
        </p:nvGrpSpPr>
        <p:grpSpPr>
          <a:xfrm>
            <a:off x="621364" y="1929236"/>
            <a:ext cx="10949271" cy="2520000"/>
            <a:chOff x="461679" y="1903836"/>
            <a:chExt cx="10949271" cy="25200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10D859A-8D64-FA30-E5A8-45E1BAD2CD44}"/>
                </a:ext>
              </a:extLst>
            </p:cNvPr>
            <p:cNvCxnSpPr>
              <a:cxnSpLocks/>
            </p:cNvCxnSpPr>
            <p:nvPr/>
          </p:nvCxnSpPr>
          <p:spPr>
            <a:xfrm>
              <a:off x="461679" y="2780030"/>
              <a:ext cx="109492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5E44314-03E3-BB0A-18A2-B2EA74BF651E}"/>
                </a:ext>
              </a:extLst>
            </p:cNvPr>
            <p:cNvCxnSpPr>
              <a:cxnSpLocks/>
            </p:cNvCxnSpPr>
            <p:nvPr/>
          </p:nvCxnSpPr>
          <p:spPr>
            <a:xfrm>
              <a:off x="3095811" y="1903836"/>
              <a:ext cx="0" cy="252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58B0E1C-DD15-30E8-F53B-0ACC3E957397}"/>
                </a:ext>
              </a:extLst>
            </p:cNvPr>
            <p:cNvCxnSpPr>
              <a:cxnSpLocks/>
            </p:cNvCxnSpPr>
            <p:nvPr/>
          </p:nvCxnSpPr>
          <p:spPr>
            <a:xfrm>
              <a:off x="5886636" y="1903836"/>
              <a:ext cx="0" cy="252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C469BDE-7BC6-7C9F-32DD-EC5F138B85BA}"/>
                </a:ext>
              </a:extLst>
            </p:cNvPr>
            <p:cNvCxnSpPr>
              <a:cxnSpLocks/>
            </p:cNvCxnSpPr>
            <p:nvPr/>
          </p:nvCxnSpPr>
          <p:spPr>
            <a:xfrm>
              <a:off x="8782236" y="1903836"/>
              <a:ext cx="0" cy="252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001AFAB-E83C-6E58-7DEF-FBF05144D9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50086" y="2638481"/>
              <a:ext cx="287859" cy="287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8556A7D-9FC0-7485-F665-CC3EFBDECF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43723" y="2638481"/>
              <a:ext cx="287859" cy="287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789EC8D-C3DD-9EC3-89DE-CC533EB482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42168" y="2638481"/>
              <a:ext cx="287859" cy="287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5" name="Graphic 54">
            <a:extLst>
              <a:ext uri="{FF2B5EF4-FFF2-40B4-BE49-F238E27FC236}">
                <a16:creationId xmlns:a16="http://schemas.microsoft.com/office/drawing/2014/main" id="{54FF890A-AB3D-B034-BE2B-49D2431578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24701" y="4876292"/>
            <a:ext cx="4954269" cy="198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43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68387DC-44FD-DC5E-4D47-2343377EDDC8}"/>
              </a:ext>
            </a:extLst>
          </p:cNvPr>
          <p:cNvGrpSpPr/>
          <p:nvPr/>
        </p:nvGrpSpPr>
        <p:grpSpPr>
          <a:xfrm>
            <a:off x="1872593" y="990466"/>
            <a:ext cx="8457755" cy="5423122"/>
            <a:chOff x="1257745" y="990466"/>
            <a:chExt cx="9676509" cy="54231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909D5B-35CF-B053-CC8A-A2A290C57038}"/>
                </a:ext>
              </a:extLst>
            </p:cNvPr>
            <p:cNvSpPr/>
            <p:nvPr/>
          </p:nvSpPr>
          <p:spPr>
            <a:xfrm>
              <a:off x="1968500" y="1130300"/>
              <a:ext cx="8255000" cy="4495800"/>
            </a:xfrm>
            <a:prstGeom prst="rect">
              <a:avLst/>
            </a:prstGeom>
            <a:solidFill>
              <a:srgbClr val="1E1E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D0707AE-DEC7-CBFC-508B-909759388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7745" y="990466"/>
              <a:ext cx="9676509" cy="542312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AE26DC-C0CA-6A9B-8BD7-887C3028B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IN" dirty="0"/>
              <a:t>The ID card </a:t>
            </a:r>
            <a:r>
              <a:rPr lang="en-IN" sz="3200" b="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IN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3200" b="0" dirty="0"/>
              <a:t>vacuum_booster.control</a:t>
            </a:r>
            <a:endParaRPr lang="en-IN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C4261F-70C0-8EBD-BBD3-D0F8E89E4C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5"/>
          <a:stretch>
            <a:fillRect/>
          </a:stretch>
        </p:blipFill>
        <p:spPr>
          <a:xfrm>
            <a:off x="2667000" y="1231900"/>
            <a:ext cx="6500998" cy="157632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716F0A-FA88-3A05-2FD1-56019D0B5A5B}"/>
              </a:ext>
            </a:extLst>
          </p:cNvPr>
          <p:cNvGrpSpPr>
            <a:grpSpLocks noChangeAspect="1"/>
          </p:cNvGrpSpPr>
          <p:nvPr/>
        </p:nvGrpSpPr>
        <p:grpSpPr>
          <a:xfrm>
            <a:off x="10254148" y="122188"/>
            <a:ext cx="775494" cy="775494"/>
            <a:chOff x="478475" y="1903836"/>
            <a:chExt cx="648325" cy="64832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3EFBCF2-A694-1934-8C10-D100C8C93E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475" y="1903836"/>
              <a:ext cx="648325" cy="648325"/>
            </a:xfrm>
            <a:prstGeom prst="ellipse">
              <a:avLst/>
            </a:prstGeom>
            <a:blipFill>
              <a:blip r:embed="rId4" cstate="hqprint">
                <a:alphaModFix amt="8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63B830F-A89C-8CAB-929F-BA014D171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95029" y="2034041"/>
              <a:ext cx="397361" cy="359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017451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23B51-A6B7-D8BF-58D2-EF6B6BC11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12E819A-D73F-5726-4B48-21D1BFF85F69}"/>
              </a:ext>
            </a:extLst>
          </p:cNvPr>
          <p:cNvGrpSpPr/>
          <p:nvPr/>
        </p:nvGrpSpPr>
        <p:grpSpPr>
          <a:xfrm>
            <a:off x="1872593" y="990466"/>
            <a:ext cx="8457755" cy="5423122"/>
            <a:chOff x="1257745" y="990466"/>
            <a:chExt cx="9676509" cy="54231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2F69726-9283-710A-B9DD-BBF2217A7116}"/>
                </a:ext>
              </a:extLst>
            </p:cNvPr>
            <p:cNvSpPr/>
            <p:nvPr/>
          </p:nvSpPr>
          <p:spPr>
            <a:xfrm>
              <a:off x="1968500" y="1130300"/>
              <a:ext cx="8255000" cy="4495800"/>
            </a:xfrm>
            <a:prstGeom prst="rect">
              <a:avLst/>
            </a:prstGeom>
            <a:solidFill>
              <a:srgbClr val="1E1E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5F810E-1210-0489-5009-47DF47B4D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7745" y="990466"/>
              <a:ext cx="9676509" cy="542312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54D82A-D7C4-6B8C-0D82-106F9BCFA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AU" dirty="0"/>
              <a:t>The SQL bridge</a:t>
            </a:r>
            <a:r>
              <a:rPr lang="en-AU" b="0" dirty="0"/>
              <a:t> </a:t>
            </a:r>
            <a:r>
              <a:rPr lang="en-IN" sz="3200" b="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AU" b="0" dirty="0"/>
              <a:t> </a:t>
            </a:r>
            <a:r>
              <a:rPr lang="en-AU" sz="3200" b="0" dirty="0"/>
              <a:t>vacuum_booster--1.0.sql</a:t>
            </a:r>
            <a:endParaRPr lang="en-IN" b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F8715B-47F8-34C3-75F4-0FE95DBA86C5}"/>
              </a:ext>
            </a:extLst>
          </p:cNvPr>
          <p:cNvGrpSpPr>
            <a:grpSpLocks noChangeAspect="1"/>
          </p:cNvGrpSpPr>
          <p:nvPr/>
        </p:nvGrpSpPr>
        <p:grpSpPr>
          <a:xfrm>
            <a:off x="10254148" y="122188"/>
            <a:ext cx="775494" cy="775494"/>
            <a:chOff x="478475" y="1903836"/>
            <a:chExt cx="648325" cy="64832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119D73-D37B-AE91-03A9-C194474609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475" y="1903836"/>
              <a:ext cx="648325" cy="648325"/>
            </a:xfrm>
            <a:prstGeom prst="ellipse">
              <a:avLst/>
            </a:prstGeom>
            <a:blipFill>
              <a:blip r:embed="rId3" cstate="hqprint">
                <a:alphaModFix amt="8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A04C42E-2869-A007-0D85-5D0AC13DE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82806" y="2069941"/>
              <a:ext cx="421807" cy="28759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3CAC322-4ED7-91BE-4836-68ED06E6BD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89144" y="1231900"/>
            <a:ext cx="6729277" cy="268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4097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3F00B-B3F3-7124-8EA5-EA39E0DF9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F607D93-1D34-2B60-3CAB-D9BF9008994F}"/>
              </a:ext>
            </a:extLst>
          </p:cNvPr>
          <p:cNvGrpSpPr/>
          <p:nvPr/>
        </p:nvGrpSpPr>
        <p:grpSpPr>
          <a:xfrm>
            <a:off x="1872593" y="990466"/>
            <a:ext cx="8457755" cy="5423122"/>
            <a:chOff x="1257745" y="990466"/>
            <a:chExt cx="9676509" cy="5423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C525FDA-C610-5610-FF30-F50CC7BDD341}"/>
                </a:ext>
              </a:extLst>
            </p:cNvPr>
            <p:cNvSpPr/>
            <p:nvPr/>
          </p:nvSpPr>
          <p:spPr>
            <a:xfrm>
              <a:off x="1968500" y="1130300"/>
              <a:ext cx="8255000" cy="4495800"/>
            </a:xfrm>
            <a:prstGeom prst="rect">
              <a:avLst/>
            </a:prstGeom>
            <a:solidFill>
              <a:srgbClr val="1E1E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BAE1D7-29A6-1162-4D4A-E10666BA2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7745" y="990466"/>
              <a:ext cx="9676509" cy="542312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48C4BDB-00D8-0A79-29CE-D0679172B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AU" dirty="0"/>
              <a:t>Extension entry  point </a:t>
            </a:r>
            <a:r>
              <a:rPr lang="en-IN" sz="3200" b="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AU" sz="3200" b="0" dirty="0"/>
              <a:t> vacuum_booster.c</a:t>
            </a:r>
            <a:endParaRPr lang="en-IN" sz="3200" b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5DD7A5-83C7-1FDC-58B6-20EC542B83D0}"/>
              </a:ext>
            </a:extLst>
          </p:cNvPr>
          <p:cNvGrpSpPr>
            <a:grpSpLocks noChangeAspect="1"/>
          </p:cNvGrpSpPr>
          <p:nvPr/>
        </p:nvGrpSpPr>
        <p:grpSpPr>
          <a:xfrm>
            <a:off x="10254148" y="122188"/>
            <a:ext cx="775494" cy="775494"/>
            <a:chOff x="478475" y="1903836"/>
            <a:chExt cx="648325" cy="64832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83840E6-D91C-970B-4202-4673D64F19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475" y="1903836"/>
              <a:ext cx="648325" cy="648325"/>
            </a:xfrm>
            <a:prstGeom prst="ellipse">
              <a:avLst/>
            </a:prstGeom>
            <a:blipFill>
              <a:blip r:embed="rId3" cstate="hqprint">
                <a:alphaModFix amt="8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7A47FCA-2729-4B27-B517-B6D90B0BF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94306" y="2012934"/>
              <a:ext cx="425396" cy="42818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C9BEB49-4134-CFDF-F113-E3BE056C614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2362" y="1130300"/>
            <a:ext cx="3891231" cy="309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8666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4D8CC-9C00-4726-41D7-A2B2B6EA2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D01E2-D241-A8E5-1F0A-F52702720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AU" dirty="0"/>
              <a:t>The global brain </a:t>
            </a:r>
            <a:r>
              <a:rPr lang="en-IN" sz="3200" b="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AU" sz="3200" b="0" dirty="0"/>
              <a:t> Definition &amp; Allocation</a:t>
            </a:r>
            <a:endParaRPr lang="en-IN" sz="3200" b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34D220-1E0F-C5A8-BD28-B7EB3F939142}"/>
              </a:ext>
            </a:extLst>
          </p:cNvPr>
          <p:cNvGrpSpPr/>
          <p:nvPr/>
        </p:nvGrpSpPr>
        <p:grpSpPr>
          <a:xfrm>
            <a:off x="1872593" y="990466"/>
            <a:ext cx="8457755" cy="5423122"/>
            <a:chOff x="1257745" y="990466"/>
            <a:chExt cx="9676509" cy="54231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824FCB-4B59-D932-5CCD-787B4FEC24C4}"/>
                </a:ext>
              </a:extLst>
            </p:cNvPr>
            <p:cNvSpPr/>
            <p:nvPr/>
          </p:nvSpPr>
          <p:spPr>
            <a:xfrm>
              <a:off x="1968500" y="1130300"/>
              <a:ext cx="8255000" cy="4495800"/>
            </a:xfrm>
            <a:prstGeom prst="rect">
              <a:avLst/>
            </a:prstGeom>
            <a:solidFill>
              <a:srgbClr val="1E1E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9BCE32-21A8-6EDA-C79E-A078876FB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7745" y="990466"/>
              <a:ext cx="9676509" cy="542312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5F7503-FE7F-2A05-E922-36765F6D4B29}"/>
              </a:ext>
            </a:extLst>
          </p:cNvPr>
          <p:cNvGrpSpPr>
            <a:grpSpLocks noChangeAspect="1"/>
          </p:cNvGrpSpPr>
          <p:nvPr/>
        </p:nvGrpSpPr>
        <p:grpSpPr>
          <a:xfrm>
            <a:off x="10254148" y="122188"/>
            <a:ext cx="775494" cy="775494"/>
            <a:chOff x="478475" y="1903836"/>
            <a:chExt cx="648325" cy="64832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2B265F0-9C59-8C0C-E2E0-877ADB9068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475" y="1903836"/>
              <a:ext cx="648325" cy="648325"/>
            </a:xfrm>
            <a:prstGeom prst="ellipse">
              <a:avLst/>
            </a:prstGeom>
            <a:blipFill>
              <a:blip r:embed="rId3" cstate="hqprint">
                <a:alphaModFix amt="8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95B9FD8-CF4E-E927-6966-813712EEB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92179" y="2043532"/>
              <a:ext cx="429649" cy="36699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D794D84-9C01-DD38-CE7E-51079EFD72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8090" y="1188668"/>
            <a:ext cx="653791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6789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B1828-B32E-CC72-4204-0D8996074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EF31F6A-6CEA-AF37-6B88-89B3F8B907F0}"/>
              </a:ext>
            </a:extLst>
          </p:cNvPr>
          <p:cNvGrpSpPr/>
          <p:nvPr/>
        </p:nvGrpSpPr>
        <p:grpSpPr>
          <a:xfrm>
            <a:off x="1872593" y="990466"/>
            <a:ext cx="8457755" cy="5423122"/>
            <a:chOff x="1257745" y="990466"/>
            <a:chExt cx="9676509" cy="54231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8EFC14-F399-BB64-6F31-63A6DA62DCE0}"/>
                </a:ext>
              </a:extLst>
            </p:cNvPr>
            <p:cNvSpPr/>
            <p:nvPr/>
          </p:nvSpPr>
          <p:spPr>
            <a:xfrm>
              <a:off x="1968500" y="1130300"/>
              <a:ext cx="8255000" cy="4495800"/>
            </a:xfrm>
            <a:prstGeom prst="rect">
              <a:avLst/>
            </a:prstGeom>
            <a:solidFill>
              <a:srgbClr val="1E1E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F41FD3-A97B-BA8C-8CC6-18B8A4A69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7745" y="990466"/>
              <a:ext cx="9676509" cy="542312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9377B9-84F5-427B-7BFF-1D9559275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AU" dirty="0"/>
              <a:t>The eyes </a:t>
            </a:r>
            <a:r>
              <a:rPr lang="en-IN" sz="3200" b="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AU" sz="3200" b="0" dirty="0"/>
              <a:t> The Executor Hook</a:t>
            </a:r>
            <a:endParaRPr lang="en-IN" sz="3200" b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F0914C-ECC0-E59F-01AC-CF67B2EC9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254148" y="122188"/>
            <a:ext cx="775494" cy="775494"/>
            <a:chOff x="478475" y="1903836"/>
            <a:chExt cx="648325" cy="64832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7E0C1C8-9C0A-A958-0C01-B4B0A34282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475" y="1903836"/>
              <a:ext cx="648325" cy="648325"/>
            </a:xfrm>
            <a:prstGeom prst="ellipse">
              <a:avLst/>
            </a:prstGeom>
            <a:blipFill>
              <a:blip r:embed="rId3" cstate="hqprint">
                <a:alphaModFix amt="8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B4B4DEC-4275-5A5D-C41F-5C75871FE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83455" y="2068368"/>
              <a:ext cx="447096" cy="304024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C8A3C65-F7CE-D3BA-6298-6B5CF72A522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85222" y="1188668"/>
            <a:ext cx="5986484" cy="335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2149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DE388-2CB2-DA70-29D1-293882B72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EF7E0A-717D-7E1B-F1A9-BFEA4B2CA102}"/>
              </a:ext>
            </a:extLst>
          </p:cNvPr>
          <p:cNvGrpSpPr/>
          <p:nvPr/>
        </p:nvGrpSpPr>
        <p:grpSpPr>
          <a:xfrm>
            <a:off x="1872593" y="990466"/>
            <a:ext cx="8457755" cy="5423122"/>
            <a:chOff x="1257745" y="990466"/>
            <a:chExt cx="9676509" cy="54231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ED5435-25F8-3765-3386-43C64C1ADD09}"/>
                </a:ext>
              </a:extLst>
            </p:cNvPr>
            <p:cNvSpPr/>
            <p:nvPr/>
          </p:nvSpPr>
          <p:spPr>
            <a:xfrm>
              <a:off x="1968500" y="1130300"/>
              <a:ext cx="8255000" cy="4495800"/>
            </a:xfrm>
            <a:prstGeom prst="rect">
              <a:avLst/>
            </a:prstGeom>
            <a:solidFill>
              <a:srgbClr val="1E1E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5FCDAE-8FC0-4693-7A1B-2652F229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7745" y="990466"/>
              <a:ext cx="9676509" cy="542312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70F36E-B4E4-2857-D3E0-8522B7788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AU" dirty="0"/>
              <a:t>The manager &amp; the dynamic lifecycle</a:t>
            </a:r>
            <a:endParaRPr lang="en-IN" sz="3200" b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D9C9D9-0038-3F60-EC62-3AB97C403634}"/>
              </a:ext>
            </a:extLst>
          </p:cNvPr>
          <p:cNvGrpSpPr>
            <a:grpSpLocks noChangeAspect="1"/>
          </p:cNvGrpSpPr>
          <p:nvPr/>
        </p:nvGrpSpPr>
        <p:grpSpPr>
          <a:xfrm>
            <a:off x="10254148" y="122188"/>
            <a:ext cx="775494" cy="775494"/>
            <a:chOff x="478475" y="1903836"/>
            <a:chExt cx="648325" cy="64832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D48AEDA-5796-A272-A6A8-EED824ECB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475" y="1903836"/>
              <a:ext cx="648325" cy="648325"/>
            </a:xfrm>
            <a:prstGeom prst="ellipse">
              <a:avLst/>
            </a:prstGeom>
            <a:blipFill>
              <a:blip r:embed="rId3" cstate="hqprint">
                <a:alphaModFix amt="8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7087F370-8967-DE26-4D83-096DCF86A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83455" y="2068368"/>
              <a:ext cx="447096" cy="30402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95C9CA7-CEBD-3A2E-BD78-0842B478FA9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3258" y="1208047"/>
            <a:ext cx="516882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520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A4F96-E8D7-6329-8BB4-14FC5A34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IN" dirty="0"/>
              <a:t>The proactive vacuum ecosystem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76C17E-BCDF-04B0-DCD5-8083FA00E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772823"/>
              </p:ext>
            </p:extLst>
          </p:nvPr>
        </p:nvGraphicFramePr>
        <p:xfrm>
          <a:off x="916107" y="1361950"/>
          <a:ext cx="10224000" cy="486000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188000">
                  <a:extLst>
                    <a:ext uri="{9D8B030D-6E8A-4147-A177-3AD203B41FA5}">
                      <a16:colId xmlns:a16="http://schemas.microsoft.com/office/drawing/2014/main" val="4128622584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2860428347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3928233058"/>
                    </a:ext>
                  </a:extLst>
                </a:gridCol>
                <a:gridCol w="5508000">
                  <a:extLst>
                    <a:ext uri="{9D8B030D-6E8A-4147-A177-3AD203B41FA5}">
                      <a16:colId xmlns:a16="http://schemas.microsoft.com/office/drawing/2014/main" val="294850536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800" b="1" dirty="0"/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IN" sz="1900" b="1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Component   </a:t>
                      </a:r>
                    </a:p>
                  </a:txBody>
                  <a:tcPr marL="12156" marR="12156" marT="12156" marB="121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IN" sz="1900" b="1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The role</a:t>
                      </a:r>
                    </a:p>
                  </a:txBody>
                  <a:tcPr marL="12156" marR="12156" marT="12156" marB="121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IN" sz="1900" b="1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The action</a:t>
                      </a:r>
                    </a:p>
                  </a:txBody>
                  <a:tcPr marL="12156" marR="12156" marT="12156" marB="121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692785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800" b="1" dirty="0"/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1800" b="1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The </a:t>
                      </a:r>
                      <a:r>
                        <a:rPr lang="en-IN" sz="1800" b="1" i="1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eyes</a:t>
                      </a:r>
                    </a:p>
                    <a:p>
                      <a:pPr algn="l">
                        <a:buNone/>
                      </a:pP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Executor hook</a:t>
                      </a:r>
                    </a:p>
                  </a:txBody>
                  <a:tcPr marL="72000" marR="72000" marT="12156" marB="121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Query</a:t>
                      </a:r>
                      <a:b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</a:b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Interceptor</a:t>
                      </a:r>
                    </a:p>
                  </a:txBody>
                  <a:tcPr marL="72000" marR="72000" marT="12156" marB="121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Detects dead tuples immediately after a query finishes and writes the score to the Brain</a:t>
                      </a:r>
                    </a:p>
                  </a:txBody>
                  <a:tcPr marL="72000" marR="72000" marT="12156" marB="121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394982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en-AU" sz="1800" b="1" dirty="0"/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1800" b="1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The </a:t>
                      </a:r>
                      <a:r>
                        <a:rPr lang="en-IN" sz="1800" b="1" i="1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brain</a:t>
                      </a:r>
                    </a:p>
                    <a:p>
                      <a:pPr algn="l">
                        <a:buNone/>
                      </a:pP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Shared memory</a:t>
                      </a:r>
                    </a:p>
                  </a:txBody>
                  <a:tcPr marL="72000" marR="72000" marT="12156" marB="121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Global</a:t>
                      </a:r>
                      <a:b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</a:b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Scoreboard</a:t>
                      </a:r>
                    </a:p>
                  </a:txBody>
                  <a:tcPr marL="72000" marR="72000" marT="12156" marB="121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A central, locked array storing dbid, relid, and bloat_count for the entire instance</a:t>
                      </a:r>
                    </a:p>
                  </a:txBody>
                  <a:tcPr marL="72000" marR="72000" marT="12156" marB="121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868487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en-AU" sz="1800" b="1" dirty="0"/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1800" b="1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The </a:t>
                      </a:r>
                      <a:r>
                        <a:rPr lang="en-IN" sz="1800" b="1" i="1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manager</a:t>
                      </a:r>
                    </a:p>
                    <a:p>
                      <a:pPr algn="l">
                        <a:buNone/>
                      </a:pP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BG worker</a:t>
                      </a:r>
                    </a:p>
                  </a:txBody>
                  <a:tcPr marL="72000" marR="72000" marT="12156" marB="121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The</a:t>
                      </a:r>
                      <a:b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</a:b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Supervisor</a:t>
                      </a:r>
                    </a:p>
                  </a:txBody>
                  <a:tcPr marL="72000" marR="72000" marT="12156" marB="121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Scans the brain in a regular period; if a table is too </a:t>
                      </a:r>
                      <a:r>
                        <a:rPr lang="en-IN" sz="1800" b="0" i="1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dirty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, it launches a specialized Cleaning Crew</a:t>
                      </a:r>
                    </a:p>
                  </a:txBody>
                  <a:tcPr marL="72000" marR="72000" marT="12156" marB="121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4677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en-AU" sz="1800" b="1" dirty="0"/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1800" b="1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The </a:t>
                      </a:r>
                      <a:r>
                        <a:rPr lang="en-IN" sz="1800" b="1" i="1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hand</a:t>
                      </a:r>
                      <a:endParaRPr lang="en-IN" sz="1800" b="1" kern="1200" dirty="0">
                        <a:solidFill>
                          <a:schemeClr val="tx1"/>
                        </a:solidFill>
                        <a:latin typeface="Fujitsu Infinity Pro" pitchFamily="2" charset="0"/>
                        <a:ea typeface="+mn-ea"/>
                        <a:cs typeface="+mn-cs"/>
                      </a:endParaRPr>
                    </a:p>
                    <a:p>
                      <a:pPr algn="l">
                        <a:buNone/>
                      </a:pP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Dynamic worker</a:t>
                      </a:r>
                    </a:p>
                  </a:txBody>
                  <a:tcPr marL="72000" marR="72000" marT="12156" marB="121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The Cleaning</a:t>
                      </a:r>
                      <a:b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</a:b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Crew</a:t>
                      </a:r>
                    </a:p>
                  </a:txBody>
                  <a:tcPr marL="72000" marR="72000" marT="12156" marB="121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Fujitsu Infinity Pro" pitchFamily="2" charset="0"/>
                          <a:ea typeface="+mn-ea"/>
                          <a:cs typeface="+mn-cs"/>
                        </a:rPr>
                        <a:t>Connects to the database, runs the VACUUM, and deletes the entry from the Brain upon completion</a:t>
                      </a:r>
                    </a:p>
                  </a:txBody>
                  <a:tcPr marL="72000" marR="72000" marT="12156" marB="121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69256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79246160-B049-0503-CB12-55A6609C9E1D}"/>
              </a:ext>
            </a:extLst>
          </p:cNvPr>
          <p:cNvGrpSpPr>
            <a:grpSpLocks noChangeAspect="1"/>
          </p:cNvGrpSpPr>
          <p:nvPr/>
        </p:nvGrpSpPr>
        <p:grpSpPr>
          <a:xfrm>
            <a:off x="1051893" y="2062304"/>
            <a:ext cx="775494" cy="775494"/>
            <a:chOff x="478475" y="1903836"/>
            <a:chExt cx="648325" cy="64832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E1D92AA-CC5B-8007-26A2-F25DAEDADB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475" y="1903836"/>
              <a:ext cx="648325" cy="648325"/>
            </a:xfrm>
            <a:prstGeom prst="ellipse">
              <a:avLst/>
            </a:prstGeom>
            <a:blipFill>
              <a:blip r:embed="rId2" cstate="hqprint">
                <a:alphaModFix amt="8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85C5B4D-D884-ED00-F29F-F0CAA682D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83455" y="2068368"/>
              <a:ext cx="447096" cy="30402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9FBB7B-5554-DDC8-93D9-A5331982B51E}"/>
              </a:ext>
            </a:extLst>
          </p:cNvPr>
          <p:cNvGrpSpPr>
            <a:grpSpLocks noChangeAspect="1"/>
          </p:cNvGrpSpPr>
          <p:nvPr/>
        </p:nvGrpSpPr>
        <p:grpSpPr>
          <a:xfrm>
            <a:off x="1051893" y="3127775"/>
            <a:ext cx="775494" cy="775494"/>
            <a:chOff x="478475" y="1903836"/>
            <a:chExt cx="648325" cy="64832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CB9308B-2F11-CAD9-3288-6FF1273240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475" y="1903836"/>
              <a:ext cx="648325" cy="648325"/>
            </a:xfrm>
            <a:prstGeom prst="ellipse">
              <a:avLst/>
            </a:prstGeom>
            <a:blipFill>
              <a:blip r:embed="rId2" cstate="hqprint">
                <a:alphaModFix amt="8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324C511-4B11-235F-4186-C516397FA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92179" y="2043532"/>
              <a:ext cx="429649" cy="36699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D223D1-F2B5-06D5-3FD8-49000CE6FC4A}"/>
              </a:ext>
            </a:extLst>
          </p:cNvPr>
          <p:cNvGrpSpPr>
            <a:grpSpLocks noChangeAspect="1"/>
          </p:cNvGrpSpPr>
          <p:nvPr/>
        </p:nvGrpSpPr>
        <p:grpSpPr>
          <a:xfrm>
            <a:off x="1051893" y="4217110"/>
            <a:ext cx="775494" cy="775494"/>
            <a:chOff x="478475" y="1903836"/>
            <a:chExt cx="648325" cy="64832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E124313-4B20-5CC7-9D97-F073BE50C6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475" y="1903836"/>
              <a:ext cx="648325" cy="648325"/>
            </a:xfrm>
            <a:prstGeom prst="ellipse">
              <a:avLst/>
            </a:prstGeom>
            <a:blipFill>
              <a:blip r:embed="rId2" cstate="hqprint">
                <a:alphaModFix amt="8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5BB7D9F-1EBF-D209-1F9A-23AE2E81C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71483" y="1971571"/>
              <a:ext cx="471036" cy="47103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B26AED-632E-51E0-58B3-8A3C532DE2C7}"/>
              </a:ext>
            </a:extLst>
          </p:cNvPr>
          <p:cNvGrpSpPr>
            <a:grpSpLocks noChangeAspect="1"/>
          </p:cNvGrpSpPr>
          <p:nvPr/>
        </p:nvGrpSpPr>
        <p:grpSpPr>
          <a:xfrm>
            <a:off x="1051893" y="5290527"/>
            <a:ext cx="775494" cy="775494"/>
            <a:chOff x="478475" y="1903836"/>
            <a:chExt cx="648325" cy="64832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972283B-202A-E632-7C9D-F1E9607FA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475" y="1903836"/>
              <a:ext cx="648325" cy="648325"/>
            </a:xfrm>
            <a:prstGeom prst="ellipse">
              <a:avLst/>
            </a:prstGeom>
            <a:blipFill>
              <a:blip r:embed="rId2" cstate="hqprint">
                <a:alphaModFix amt="8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765CA9F5-0155-EFB2-8C51-5E4A4EADA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60053" y="2004897"/>
              <a:ext cx="267308" cy="417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459953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88DAF-7A11-47E1-0F3B-60106FFBE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Best practices for C-extension development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19C9416-9E7A-8D22-1E2D-AEC5A04B1373}"/>
              </a:ext>
            </a:extLst>
          </p:cNvPr>
          <p:cNvGrpSpPr/>
          <p:nvPr/>
        </p:nvGrpSpPr>
        <p:grpSpPr>
          <a:xfrm>
            <a:off x="746060" y="1631286"/>
            <a:ext cx="3246986" cy="3888000"/>
            <a:chOff x="537835" y="1631286"/>
            <a:chExt cx="3246986" cy="38880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A8FB04-5E98-DBBA-E548-6ACAFC038B5B}"/>
                </a:ext>
              </a:extLst>
            </p:cNvPr>
            <p:cNvSpPr txBox="1"/>
            <p:nvPr/>
          </p:nvSpPr>
          <p:spPr>
            <a:xfrm>
              <a:off x="537835" y="1631286"/>
              <a:ext cx="3246986" cy="3888000"/>
            </a:xfrm>
            <a:prstGeom prst="rect">
              <a:avLst/>
            </a:prstGeom>
            <a:solidFill>
              <a:schemeClr val="bg1"/>
            </a:solidFill>
            <a:effectLst>
              <a:outerShdw blurRad="165100" dist="381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BF6376-332F-8CDD-E659-273A005D1E05}"/>
                </a:ext>
              </a:extLst>
            </p:cNvPr>
            <p:cNvSpPr/>
            <p:nvPr/>
          </p:nvSpPr>
          <p:spPr>
            <a:xfrm>
              <a:off x="537835" y="1631288"/>
              <a:ext cx="3246986" cy="108000"/>
            </a:xfrm>
            <a:prstGeom prst="rect">
              <a:avLst/>
            </a:prstGeom>
            <a:gradFill>
              <a:gsLst>
                <a:gs pos="50000">
                  <a:srgbClr val="FF8000"/>
                </a:gs>
                <a:gs pos="100000">
                  <a:srgbClr val="FFE7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038D38EF-33FD-3F75-5559-E0C4044CFC31}"/>
                </a:ext>
              </a:extLst>
            </p:cNvPr>
            <p:cNvSpPr txBox="1">
              <a:spLocks/>
            </p:cNvSpPr>
            <p:nvPr/>
          </p:nvSpPr>
          <p:spPr>
            <a:xfrm>
              <a:off x="762393" y="2618160"/>
              <a:ext cx="2797870" cy="324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lvl1pPr marL="250825" indent="-2508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8000"/>
                </a:buClr>
                <a:buSzPct val="120000"/>
                <a:buFont typeface="Arial" panose="020B0604020202020204" pitchFamily="34" charset="0"/>
                <a:buChar char="●"/>
                <a:defRPr sz="22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1pPr>
              <a:lvl2pPr marL="563563" indent="-220663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2pPr>
              <a:lvl3pPr marL="873125" indent="-1873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buNone/>
              </a:pPr>
              <a:r>
                <a:rPr lang="en-IN" sz="1800" b="1" dirty="0"/>
                <a:t>Be a good citizen</a:t>
              </a:r>
              <a:endParaRPr lang="en-AU" sz="1800" dirty="0"/>
            </a:p>
          </p:txBody>
        </p:sp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D8CD55B3-9BD4-8734-39E4-708BBA8F776B}"/>
                </a:ext>
              </a:extLst>
            </p:cNvPr>
            <p:cNvSpPr txBox="1">
              <a:spLocks/>
            </p:cNvSpPr>
            <p:nvPr/>
          </p:nvSpPr>
          <p:spPr>
            <a:xfrm>
              <a:off x="736474" y="3181949"/>
              <a:ext cx="2849709" cy="24705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>
              <a:noAutofit/>
            </a:bodyPr>
            <a:lstStyle>
              <a:lvl1pPr marL="250825" indent="-2508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8000"/>
                </a:buClr>
                <a:buSzPct val="120000"/>
                <a:buFont typeface="Arial" panose="020B0604020202020204" pitchFamily="34" charset="0"/>
                <a:buChar char="●"/>
                <a:defRPr sz="22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1pPr>
              <a:lvl2pPr marL="563563" indent="-220663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2pPr>
              <a:lvl3pPr marL="873125" indent="-1873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buNone/>
              </a:pPr>
              <a:r>
                <a:rPr lang="en-AU" sz="1500" dirty="0"/>
                <a:t>Maintain the hook chain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23968F7-162E-4D7F-308E-5D36D069B9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7165" y="1849184"/>
              <a:ext cx="648326" cy="734858"/>
            </a:xfrm>
            <a:custGeom>
              <a:avLst/>
              <a:gdLst>
                <a:gd name="csX0" fmla="*/ 324163 w 648326"/>
                <a:gd name="csY0" fmla="*/ 0 h 734858"/>
                <a:gd name="csX1" fmla="*/ 648326 w 648326"/>
                <a:gd name="csY1" fmla="*/ 324163 h 734858"/>
                <a:gd name="csX2" fmla="*/ 389493 w 648326"/>
                <a:gd name="csY2" fmla="*/ 641740 h 734858"/>
                <a:gd name="csX3" fmla="*/ 352762 w 648326"/>
                <a:gd name="csY3" fmla="*/ 645443 h 734858"/>
                <a:gd name="csX4" fmla="*/ 324163 w 648326"/>
                <a:gd name="csY4" fmla="*/ 734858 h 734858"/>
                <a:gd name="csX5" fmla="*/ 295564 w 648326"/>
                <a:gd name="csY5" fmla="*/ 645443 h 734858"/>
                <a:gd name="csX6" fmla="*/ 258833 w 648326"/>
                <a:gd name="csY6" fmla="*/ 641740 h 734858"/>
                <a:gd name="csX7" fmla="*/ 0 w 648326"/>
                <a:gd name="csY7" fmla="*/ 324163 h 734858"/>
                <a:gd name="csX8" fmla="*/ 324163 w 648326"/>
                <a:gd name="csY8" fmla="*/ 0 h 7348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48326" h="734858">
                  <a:moveTo>
                    <a:pt x="324163" y="0"/>
                  </a:moveTo>
                  <a:cubicBezTo>
                    <a:pt x="503193" y="0"/>
                    <a:pt x="648326" y="145133"/>
                    <a:pt x="648326" y="324163"/>
                  </a:cubicBezTo>
                  <a:cubicBezTo>
                    <a:pt x="648326" y="480814"/>
                    <a:pt x="537209" y="611513"/>
                    <a:pt x="389493" y="641740"/>
                  </a:cubicBezTo>
                  <a:lnTo>
                    <a:pt x="352762" y="645443"/>
                  </a:lnTo>
                  <a:lnTo>
                    <a:pt x="324163" y="734858"/>
                  </a:lnTo>
                  <a:lnTo>
                    <a:pt x="295564" y="645443"/>
                  </a:lnTo>
                  <a:lnTo>
                    <a:pt x="258833" y="641740"/>
                  </a:lnTo>
                  <a:cubicBezTo>
                    <a:pt x="111118" y="611513"/>
                    <a:pt x="0" y="480814"/>
                    <a:pt x="0" y="324163"/>
                  </a:cubicBezTo>
                  <a:cubicBezTo>
                    <a:pt x="0" y="145133"/>
                    <a:pt x="145133" y="0"/>
                    <a:pt x="324163" y="0"/>
                  </a:cubicBezTo>
                  <a:close/>
                </a:path>
              </a:pathLst>
            </a:custGeom>
            <a:blipFill>
              <a:blip r:embed="rId3" cstate="hqprint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5D54BB4D-1D5D-EEF2-1904-E5BC6C430480}"/>
                </a:ext>
              </a:extLst>
            </p:cNvPr>
            <p:cNvSpPr txBox="1">
              <a:spLocks/>
            </p:cNvSpPr>
            <p:nvPr/>
          </p:nvSpPr>
          <p:spPr>
            <a:xfrm>
              <a:off x="648996" y="3633865"/>
              <a:ext cx="3024665" cy="1692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vert="horz" wrap="square" lIns="72000" tIns="72000" rIns="72000" bIns="0" rtlCol="0">
              <a:noAutofit/>
            </a:bodyPr>
            <a:lstStyle>
              <a:lvl1pPr marL="250825" indent="-2508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8000"/>
                </a:buClr>
                <a:buSzPct val="120000"/>
                <a:buFont typeface="Arial" panose="020B0604020202020204" pitchFamily="34" charset="0"/>
                <a:buChar char="●"/>
                <a:defRPr sz="22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1pPr>
              <a:lvl2pPr marL="563563" indent="-220663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2pPr>
              <a:lvl3pPr marL="873125" indent="-1873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000" indent="-180000">
                <a:lnSpc>
                  <a:spcPct val="110000"/>
                </a:lnSpc>
                <a:spcAft>
                  <a:spcPts val="600"/>
                </a:spcAft>
                <a:buClr>
                  <a:schemeClr val="tx1"/>
                </a:buClr>
              </a:pPr>
              <a:r>
                <a:rPr lang="en-AU" sz="1500" dirty="0"/>
                <a:t>Always save prev_hook and call it after your logic</a:t>
              </a:r>
            </a:p>
            <a:p>
              <a:pPr marL="180000" indent="-180000">
                <a:lnSpc>
                  <a:spcPct val="110000"/>
                </a:lnSpc>
                <a:spcAft>
                  <a:spcPts val="600"/>
                </a:spcAft>
                <a:buClr>
                  <a:schemeClr val="tx1"/>
                </a:buClr>
              </a:pPr>
              <a:r>
                <a:rPr lang="en-AU" sz="1500" dirty="0"/>
                <a:t>Ensures compatibility with other extensions like pg_stat_statements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571D658-B1A4-96B8-B380-F99D49BC4E0B}"/>
                </a:ext>
              </a:extLst>
            </p:cNvPr>
            <p:cNvCxnSpPr>
              <a:cxnSpLocks/>
            </p:cNvCxnSpPr>
            <p:nvPr/>
          </p:nvCxnSpPr>
          <p:spPr>
            <a:xfrm>
              <a:off x="1491239" y="3059265"/>
              <a:ext cx="13401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A950727-338E-B927-2566-0DD0E21FB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920647" y="1937356"/>
              <a:ext cx="481363" cy="45886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5F849-C338-6587-9AAC-6A49680CF6D2}"/>
              </a:ext>
            </a:extLst>
          </p:cNvPr>
          <p:cNvGrpSpPr/>
          <p:nvPr/>
        </p:nvGrpSpPr>
        <p:grpSpPr>
          <a:xfrm>
            <a:off x="4576620" y="1631286"/>
            <a:ext cx="3246986" cy="3888000"/>
            <a:chOff x="4243143" y="1631286"/>
            <a:chExt cx="3246986" cy="38880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C37D21-53BC-3B79-386A-1A5B8265F4CF}"/>
                </a:ext>
              </a:extLst>
            </p:cNvPr>
            <p:cNvSpPr txBox="1"/>
            <p:nvPr/>
          </p:nvSpPr>
          <p:spPr>
            <a:xfrm>
              <a:off x="4243143" y="1631286"/>
              <a:ext cx="3246986" cy="3888000"/>
            </a:xfrm>
            <a:prstGeom prst="rect">
              <a:avLst/>
            </a:prstGeom>
            <a:solidFill>
              <a:schemeClr val="bg1"/>
            </a:solidFill>
            <a:effectLst>
              <a:outerShdw blurRad="165100" dist="381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BF6117-95EC-50A7-F32B-4A94E80B3585}"/>
                </a:ext>
              </a:extLst>
            </p:cNvPr>
            <p:cNvSpPr/>
            <p:nvPr/>
          </p:nvSpPr>
          <p:spPr>
            <a:xfrm>
              <a:off x="4243143" y="1631288"/>
              <a:ext cx="3246986" cy="108000"/>
            </a:xfrm>
            <a:prstGeom prst="rect">
              <a:avLst/>
            </a:prstGeom>
            <a:gradFill>
              <a:gsLst>
                <a:gs pos="50000">
                  <a:srgbClr val="FF8000"/>
                </a:gs>
                <a:gs pos="100000">
                  <a:srgbClr val="FFE7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id="{BA93E2CF-60E5-92E0-0324-C75AA893EB71}"/>
                </a:ext>
              </a:extLst>
            </p:cNvPr>
            <p:cNvSpPr txBox="1">
              <a:spLocks/>
            </p:cNvSpPr>
            <p:nvPr/>
          </p:nvSpPr>
          <p:spPr>
            <a:xfrm>
              <a:off x="4467701" y="2618160"/>
              <a:ext cx="2797870" cy="324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lvl1pPr marL="250825" indent="-2508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8000"/>
                </a:buClr>
                <a:buSzPct val="120000"/>
                <a:buFont typeface="Arial" panose="020B0604020202020204" pitchFamily="34" charset="0"/>
                <a:buChar char="●"/>
                <a:defRPr sz="22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1pPr>
              <a:lvl2pPr marL="563563" indent="-220663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2pPr>
              <a:lvl3pPr marL="873125" indent="-1873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buNone/>
              </a:pPr>
              <a:r>
                <a:rPr lang="en-IN" sz="1800" b="1" dirty="0"/>
                <a:t>Process integrity</a:t>
              </a:r>
              <a:endParaRPr lang="en-AU" sz="1800" dirty="0"/>
            </a:p>
          </p:txBody>
        </p:sp>
        <p:sp>
          <p:nvSpPr>
            <p:cNvPr id="16" name="Text Placeholder 2">
              <a:extLst>
                <a:ext uri="{FF2B5EF4-FFF2-40B4-BE49-F238E27FC236}">
                  <a16:creationId xmlns:a16="http://schemas.microsoft.com/office/drawing/2014/main" id="{509AFEA2-1416-E547-BAB0-65F3CB5F56F2}"/>
                </a:ext>
              </a:extLst>
            </p:cNvPr>
            <p:cNvSpPr txBox="1">
              <a:spLocks/>
            </p:cNvSpPr>
            <p:nvPr/>
          </p:nvSpPr>
          <p:spPr>
            <a:xfrm>
              <a:off x="4441782" y="3181949"/>
              <a:ext cx="2849709" cy="24705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>
              <a:noAutofit/>
            </a:bodyPr>
            <a:lstStyle>
              <a:lvl1pPr marL="250825" indent="-2508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8000"/>
                </a:buClr>
                <a:buSzPct val="120000"/>
                <a:buFont typeface="Arial" panose="020B0604020202020204" pitchFamily="34" charset="0"/>
                <a:buChar char="●"/>
                <a:defRPr sz="22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1pPr>
              <a:lvl2pPr marL="563563" indent="-220663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2pPr>
              <a:lvl3pPr marL="873125" indent="-1873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buNone/>
              </a:pPr>
              <a:r>
                <a:rPr lang="en-AU" sz="1500" dirty="0"/>
                <a:t>Postmaster supervision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0F1F72-A24D-F615-34C6-A25490DC39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2473" y="1849184"/>
              <a:ext cx="648326" cy="734858"/>
            </a:xfrm>
            <a:custGeom>
              <a:avLst/>
              <a:gdLst>
                <a:gd name="csX0" fmla="*/ 324163 w 648326"/>
                <a:gd name="csY0" fmla="*/ 0 h 734858"/>
                <a:gd name="csX1" fmla="*/ 648326 w 648326"/>
                <a:gd name="csY1" fmla="*/ 324163 h 734858"/>
                <a:gd name="csX2" fmla="*/ 389493 w 648326"/>
                <a:gd name="csY2" fmla="*/ 641740 h 734858"/>
                <a:gd name="csX3" fmla="*/ 352762 w 648326"/>
                <a:gd name="csY3" fmla="*/ 645443 h 734858"/>
                <a:gd name="csX4" fmla="*/ 324163 w 648326"/>
                <a:gd name="csY4" fmla="*/ 734858 h 734858"/>
                <a:gd name="csX5" fmla="*/ 295564 w 648326"/>
                <a:gd name="csY5" fmla="*/ 645443 h 734858"/>
                <a:gd name="csX6" fmla="*/ 258833 w 648326"/>
                <a:gd name="csY6" fmla="*/ 641740 h 734858"/>
                <a:gd name="csX7" fmla="*/ 0 w 648326"/>
                <a:gd name="csY7" fmla="*/ 324163 h 734858"/>
                <a:gd name="csX8" fmla="*/ 324163 w 648326"/>
                <a:gd name="csY8" fmla="*/ 0 h 7348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48326" h="734858">
                  <a:moveTo>
                    <a:pt x="324163" y="0"/>
                  </a:moveTo>
                  <a:cubicBezTo>
                    <a:pt x="503193" y="0"/>
                    <a:pt x="648326" y="145133"/>
                    <a:pt x="648326" y="324163"/>
                  </a:cubicBezTo>
                  <a:cubicBezTo>
                    <a:pt x="648326" y="480814"/>
                    <a:pt x="537209" y="611513"/>
                    <a:pt x="389493" y="641740"/>
                  </a:cubicBezTo>
                  <a:lnTo>
                    <a:pt x="352762" y="645443"/>
                  </a:lnTo>
                  <a:lnTo>
                    <a:pt x="324163" y="734858"/>
                  </a:lnTo>
                  <a:lnTo>
                    <a:pt x="295564" y="645443"/>
                  </a:lnTo>
                  <a:lnTo>
                    <a:pt x="258833" y="641740"/>
                  </a:lnTo>
                  <a:cubicBezTo>
                    <a:pt x="111118" y="611513"/>
                    <a:pt x="0" y="480814"/>
                    <a:pt x="0" y="324163"/>
                  </a:cubicBezTo>
                  <a:cubicBezTo>
                    <a:pt x="0" y="145133"/>
                    <a:pt x="145133" y="0"/>
                    <a:pt x="324163" y="0"/>
                  </a:cubicBezTo>
                  <a:close/>
                </a:path>
              </a:pathLst>
            </a:custGeom>
            <a:blipFill>
              <a:blip r:embed="rId3" cstate="hqprint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4190B01F-6C0C-3F41-8B3D-E95521808975}"/>
                </a:ext>
              </a:extLst>
            </p:cNvPr>
            <p:cNvSpPr txBox="1">
              <a:spLocks/>
            </p:cNvSpPr>
            <p:nvPr/>
          </p:nvSpPr>
          <p:spPr>
            <a:xfrm>
              <a:off x="4354304" y="3633865"/>
              <a:ext cx="3024665" cy="1692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vert="horz" wrap="square" lIns="72000" tIns="72000" rIns="72000" bIns="0" rtlCol="0">
              <a:noAutofit/>
            </a:bodyPr>
            <a:lstStyle>
              <a:lvl1pPr marL="250825" indent="-2508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8000"/>
                </a:buClr>
                <a:buSzPct val="120000"/>
                <a:buFont typeface="Arial" panose="020B0604020202020204" pitchFamily="34" charset="0"/>
                <a:buChar char="●"/>
                <a:defRPr sz="22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1pPr>
              <a:lvl2pPr marL="563563" indent="-220663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2pPr>
              <a:lvl3pPr marL="873125" indent="-1873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000" indent="-180000">
                <a:lnSpc>
                  <a:spcPct val="110000"/>
                </a:lnSpc>
                <a:spcAft>
                  <a:spcPts val="600"/>
                </a:spcAft>
                <a:buClr>
                  <a:schemeClr val="tx1"/>
                </a:buClr>
              </a:pPr>
              <a:r>
                <a:rPr lang="en-AU" sz="1500" dirty="0"/>
                <a:t>Register all workers (static or dynamic) with the Postmaster</a:t>
              </a:r>
            </a:p>
            <a:p>
              <a:pPr marL="180000" indent="-180000">
                <a:lnSpc>
                  <a:spcPct val="110000"/>
                </a:lnSpc>
                <a:spcAft>
                  <a:spcPts val="600"/>
                </a:spcAft>
                <a:buClr>
                  <a:schemeClr val="tx1"/>
                </a:buClr>
              </a:pPr>
              <a:r>
                <a:rPr lang="en-AU" sz="1500" dirty="0"/>
                <a:t>Never </a:t>
              </a:r>
              <a:r>
                <a:rPr lang="en-AU" sz="1500" i="1" dirty="0"/>
                <a:t>fork()</a:t>
              </a:r>
              <a:r>
                <a:rPr lang="en-AU" sz="1500" dirty="0"/>
                <a:t> manually - let the engine manage process lifecycles</a:t>
              </a:r>
            </a:p>
            <a:p>
              <a:pPr marL="177800" indent="-107950">
                <a:lnSpc>
                  <a:spcPct val="110000"/>
                </a:lnSpc>
                <a:spcAft>
                  <a:spcPts val="600"/>
                </a:spcAft>
                <a:buClr>
                  <a:schemeClr val="tx1"/>
                </a:buClr>
              </a:pPr>
              <a:endParaRPr lang="en-AU" sz="1500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DB85E6C-E76B-9138-C0F0-300A0EDB94EF}"/>
                </a:ext>
              </a:extLst>
            </p:cNvPr>
            <p:cNvCxnSpPr>
              <a:cxnSpLocks/>
            </p:cNvCxnSpPr>
            <p:nvPr/>
          </p:nvCxnSpPr>
          <p:spPr>
            <a:xfrm>
              <a:off x="5196547" y="3059265"/>
              <a:ext cx="13401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16B78AD3-D433-26F1-F6B1-C83EDBD38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715858" y="1964372"/>
              <a:ext cx="301556" cy="39848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089E1F-2FDB-DAE8-19DA-3FFC98152718}"/>
              </a:ext>
            </a:extLst>
          </p:cNvPr>
          <p:cNvGrpSpPr/>
          <p:nvPr/>
        </p:nvGrpSpPr>
        <p:grpSpPr>
          <a:xfrm>
            <a:off x="8407179" y="1631286"/>
            <a:ext cx="3246986" cy="3888000"/>
            <a:chOff x="8407179" y="1631286"/>
            <a:chExt cx="3246986" cy="38880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C1BDFA-ED46-9E55-2A4B-2EBE9B1B07D8}"/>
                </a:ext>
              </a:extLst>
            </p:cNvPr>
            <p:cNvSpPr txBox="1"/>
            <p:nvPr/>
          </p:nvSpPr>
          <p:spPr>
            <a:xfrm>
              <a:off x="8407179" y="1631286"/>
              <a:ext cx="3246986" cy="3888000"/>
            </a:xfrm>
            <a:prstGeom prst="rect">
              <a:avLst/>
            </a:prstGeom>
            <a:solidFill>
              <a:schemeClr val="bg1"/>
            </a:solidFill>
            <a:effectLst>
              <a:outerShdw blurRad="165100" dist="381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B2D7081-F432-A643-75EB-C303FA5FAB74}"/>
                </a:ext>
              </a:extLst>
            </p:cNvPr>
            <p:cNvSpPr/>
            <p:nvPr/>
          </p:nvSpPr>
          <p:spPr>
            <a:xfrm>
              <a:off x="8407179" y="1631288"/>
              <a:ext cx="3246986" cy="108000"/>
            </a:xfrm>
            <a:prstGeom prst="rect">
              <a:avLst/>
            </a:prstGeom>
            <a:gradFill>
              <a:gsLst>
                <a:gs pos="50000">
                  <a:srgbClr val="FF8000"/>
                </a:gs>
                <a:gs pos="100000">
                  <a:srgbClr val="FFE7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66D8096A-01DD-DA65-3862-21591F91D3D6}"/>
                </a:ext>
              </a:extLst>
            </p:cNvPr>
            <p:cNvSpPr txBox="1">
              <a:spLocks/>
            </p:cNvSpPr>
            <p:nvPr/>
          </p:nvSpPr>
          <p:spPr>
            <a:xfrm>
              <a:off x="8631737" y="2618160"/>
              <a:ext cx="2797870" cy="324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lvl1pPr marL="250825" indent="-2508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8000"/>
                </a:buClr>
                <a:buSzPct val="120000"/>
                <a:buFont typeface="Arial" panose="020B0604020202020204" pitchFamily="34" charset="0"/>
                <a:buChar char="●"/>
                <a:defRPr sz="22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1pPr>
              <a:lvl2pPr marL="563563" indent="-220663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2pPr>
              <a:lvl3pPr marL="873125" indent="-1873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buNone/>
              </a:pPr>
              <a:r>
                <a:rPr lang="en-IN" sz="1800" b="1" dirty="0"/>
                <a:t>Safe memory</a:t>
              </a:r>
              <a:endParaRPr lang="en-AU" sz="1800" dirty="0"/>
            </a:p>
          </p:txBody>
        </p:sp>
        <p:sp>
          <p:nvSpPr>
            <p:cNvPr id="24" name="Text Placeholder 2">
              <a:extLst>
                <a:ext uri="{FF2B5EF4-FFF2-40B4-BE49-F238E27FC236}">
                  <a16:creationId xmlns:a16="http://schemas.microsoft.com/office/drawing/2014/main" id="{ED633CCE-D49B-2401-5CC0-9E73A27EBB6B}"/>
                </a:ext>
              </a:extLst>
            </p:cNvPr>
            <p:cNvSpPr txBox="1">
              <a:spLocks/>
            </p:cNvSpPr>
            <p:nvPr/>
          </p:nvSpPr>
          <p:spPr>
            <a:xfrm>
              <a:off x="8605818" y="3181949"/>
              <a:ext cx="2849709" cy="24705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>
              <a:noAutofit/>
            </a:bodyPr>
            <a:lstStyle>
              <a:lvl1pPr marL="250825" indent="-2508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8000"/>
                </a:buClr>
                <a:buSzPct val="120000"/>
                <a:buFont typeface="Arial" panose="020B0604020202020204" pitchFamily="34" charset="0"/>
                <a:buChar char="●"/>
                <a:defRPr sz="22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1pPr>
              <a:lvl2pPr marL="563563" indent="-220663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2pPr>
              <a:lvl3pPr marL="873125" indent="-1873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buNone/>
              </a:pPr>
              <a:r>
                <a:rPr lang="en-AU" sz="1500" dirty="0"/>
                <a:t>Proper reservation</a:t>
              </a: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F6C421-CFC4-40A1-55B5-0A415AE9E2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06509" y="1849184"/>
              <a:ext cx="648326" cy="734858"/>
            </a:xfrm>
            <a:custGeom>
              <a:avLst/>
              <a:gdLst>
                <a:gd name="csX0" fmla="*/ 324163 w 648326"/>
                <a:gd name="csY0" fmla="*/ 0 h 734858"/>
                <a:gd name="csX1" fmla="*/ 648326 w 648326"/>
                <a:gd name="csY1" fmla="*/ 324163 h 734858"/>
                <a:gd name="csX2" fmla="*/ 389493 w 648326"/>
                <a:gd name="csY2" fmla="*/ 641740 h 734858"/>
                <a:gd name="csX3" fmla="*/ 352762 w 648326"/>
                <a:gd name="csY3" fmla="*/ 645443 h 734858"/>
                <a:gd name="csX4" fmla="*/ 324163 w 648326"/>
                <a:gd name="csY4" fmla="*/ 734858 h 734858"/>
                <a:gd name="csX5" fmla="*/ 295564 w 648326"/>
                <a:gd name="csY5" fmla="*/ 645443 h 734858"/>
                <a:gd name="csX6" fmla="*/ 258833 w 648326"/>
                <a:gd name="csY6" fmla="*/ 641740 h 734858"/>
                <a:gd name="csX7" fmla="*/ 0 w 648326"/>
                <a:gd name="csY7" fmla="*/ 324163 h 734858"/>
                <a:gd name="csX8" fmla="*/ 324163 w 648326"/>
                <a:gd name="csY8" fmla="*/ 0 h 7348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48326" h="734858">
                  <a:moveTo>
                    <a:pt x="324163" y="0"/>
                  </a:moveTo>
                  <a:cubicBezTo>
                    <a:pt x="503193" y="0"/>
                    <a:pt x="648326" y="145133"/>
                    <a:pt x="648326" y="324163"/>
                  </a:cubicBezTo>
                  <a:cubicBezTo>
                    <a:pt x="648326" y="480814"/>
                    <a:pt x="537209" y="611513"/>
                    <a:pt x="389493" y="641740"/>
                  </a:cubicBezTo>
                  <a:lnTo>
                    <a:pt x="352762" y="645443"/>
                  </a:lnTo>
                  <a:lnTo>
                    <a:pt x="324163" y="734858"/>
                  </a:lnTo>
                  <a:lnTo>
                    <a:pt x="295564" y="645443"/>
                  </a:lnTo>
                  <a:lnTo>
                    <a:pt x="258833" y="641740"/>
                  </a:lnTo>
                  <a:cubicBezTo>
                    <a:pt x="111118" y="611513"/>
                    <a:pt x="0" y="480814"/>
                    <a:pt x="0" y="324163"/>
                  </a:cubicBezTo>
                  <a:cubicBezTo>
                    <a:pt x="0" y="145133"/>
                    <a:pt x="145133" y="0"/>
                    <a:pt x="324163" y="0"/>
                  </a:cubicBezTo>
                  <a:close/>
                </a:path>
              </a:pathLst>
            </a:custGeom>
            <a:blipFill>
              <a:blip r:embed="rId3" cstate="hqprint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sp>
          <p:nvSpPr>
            <p:cNvPr id="26" name="Text Placeholder 2">
              <a:extLst>
                <a:ext uri="{FF2B5EF4-FFF2-40B4-BE49-F238E27FC236}">
                  <a16:creationId xmlns:a16="http://schemas.microsoft.com/office/drawing/2014/main" id="{36FA3A0B-5505-B0B5-4F66-9640DECF7B35}"/>
                </a:ext>
              </a:extLst>
            </p:cNvPr>
            <p:cNvSpPr txBox="1">
              <a:spLocks/>
            </p:cNvSpPr>
            <p:nvPr/>
          </p:nvSpPr>
          <p:spPr>
            <a:xfrm>
              <a:off x="8518340" y="3633865"/>
              <a:ext cx="3024665" cy="1692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vert="horz" wrap="square" lIns="72000" tIns="72000" rIns="72000" bIns="0" rtlCol="0">
              <a:noAutofit/>
            </a:bodyPr>
            <a:lstStyle>
              <a:lvl1pPr marL="250825" indent="-2508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8000"/>
                </a:buClr>
                <a:buSzPct val="120000"/>
                <a:buFont typeface="Arial" panose="020B0604020202020204" pitchFamily="34" charset="0"/>
                <a:buChar char="●"/>
                <a:defRPr sz="22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1pPr>
              <a:lvl2pPr marL="563563" indent="-220663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2pPr>
              <a:lvl3pPr marL="873125" indent="-1873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000" indent="-180000">
                <a:lnSpc>
                  <a:spcPct val="110000"/>
                </a:lnSpc>
                <a:spcAft>
                  <a:spcPts val="300"/>
                </a:spcAft>
                <a:buClr>
                  <a:schemeClr val="tx1"/>
                </a:buClr>
              </a:pPr>
              <a:r>
                <a:rPr lang="en-AU" sz="1500" dirty="0"/>
                <a:t>Request Shared Memory and </a:t>
              </a:r>
              <a:r>
                <a:rPr lang="en-AU" sz="1500"/>
                <a:t>LWLocks</a:t>
              </a:r>
              <a:r>
                <a:rPr lang="en-AU" sz="1500" dirty="0"/>
                <a:t> during _PG_init via official hooks</a:t>
              </a:r>
            </a:p>
            <a:p>
              <a:pPr marL="180000" indent="-180000">
                <a:lnSpc>
                  <a:spcPct val="110000"/>
                </a:lnSpc>
                <a:spcAft>
                  <a:spcPts val="600"/>
                </a:spcAft>
                <a:buClr>
                  <a:schemeClr val="tx1"/>
                </a:buClr>
              </a:pPr>
              <a:r>
                <a:rPr lang="en-AU" sz="1500" dirty="0"/>
                <a:t>Use named </a:t>
              </a:r>
              <a:r>
                <a:rPr lang="en-AU" sz="1500"/>
                <a:t>LWLocks</a:t>
              </a:r>
              <a:r>
                <a:rPr lang="en-AU" sz="1500" dirty="0"/>
                <a:t> to prevent collisions and improve debuggability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F7BF35B-0261-1E4E-98B7-FCF5B201EC3D}"/>
                </a:ext>
              </a:extLst>
            </p:cNvPr>
            <p:cNvCxnSpPr>
              <a:cxnSpLocks/>
            </p:cNvCxnSpPr>
            <p:nvPr/>
          </p:nvCxnSpPr>
          <p:spPr>
            <a:xfrm>
              <a:off x="9360583" y="3059265"/>
              <a:ext cx="13401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521D5713-56F2-465C-5FD8-C2D1243D5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9859073" y="1949673"/>
              <a:ext cx="343198" cy="427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372939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44EA4-FAC9-3000-BA8D-016108886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EE91F-35F4-7DE8-3B40-10868B87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Best practices for C-extension development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7E4D7A-2F20-1402-C82E-BD7AED6A0752}"/>
              </a:ext>
            </a:extLst>
          </p:cNvPr>
          <p:cNvGrpSpPr/>
          <p:nvPr/>
        </p:nvGrpSpPr>
        <p:grpSpPr>
          <a:xfrm>
            <a:off x="1797410" y="1631286"/>
            <a:ext cx="3246986" cy="3996000"/>
            <a:chOff x="746060" y="1631286"/>
            <a:chExt cx="3246986" cy="39960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A67B7E-21FD-4CB2-4494-F560CFB4EC6E}"/>
                </a:ext>
              </a:extLst>
            </p:cNvPr>
            <p:cNvSpPr txBox="1"/>
            <p:nvPr/>
          </p:nvSpPr>
          <p:spPr>
            <a:xfrm>
              <a:off x="746060" y="1631286"/>
              <a:ext cx="3246986" cy="3996000"/>
            </a:xfrm>
            <a:prstGeom prst="rect">
              <a:avLst/>
            </a:prstGeom>
            <a:solidFill>
              <a:schemeClr val="bg1"/>
            </a:solidFill>
            <a:effectLst>
              <a:outerShdw blurRad="165100" dist="381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CF7769-7B61-4310-2216-3DF38F7514D3}"/>
                </a:ext>
              </a:extLst>
            </p:cNvPr>
            <p:cNvSpPr/>
            <p:nvPr/>
          </p:nvSpPr>
          <p:spPr>
            <a:xfrm>
              <a:off x="746060" y="1631288"/>
              <a:ext cx="3246986" cy="108000"/>
            </a:xfrm>
            <a:prstGeom prst="rect">
              <a:avLst/>
            </a:prstGeom>
            <a:gradFill>
              <a:gsLst>
                <a:gs pos="50000">
                  <a:srgbClr val="FF8000"/>
                </a:gs>
                <a:gs pos="100000">
                  <a:srgbClr val="FFE7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033D27A3-FF91-3CC1-B85F-3933473037A3}"/>
                </a:ext>
              </a:extLst>
            </p:cNvPr>
            <p:cNvSpPr txBox="1">
              <a:spLocks/>
            </p:cNvSpPr>
            <p:nvPr/>
          </p:nvSpPr>
          <p:spPr>
            <a:xfrm>
              <a:off x="970618" y="2618160"/>
              <a:ext cx="2797870" cy="324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lvl1pPr marL="250825" indent="-2508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8000"/>
                </a:buClr>
                <a:buSzPct val="120000"/>
                <a:buFont typeface="Arial" panose="020B0604020202020204" pitchFamily="34" charset="0"/>
                <a:buChar char="●"/>
                <a:defRPr sz="22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1pPr>
              <a:lvl2pPr marL="563563" indent="-220663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2pPr>
              <a:lvl3pPr marL="873125" indent="-1873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buNone/>
              </a:pPr>
              <a:r>
                <a:rPr lang="en-IN" sz="1800" b="1" dirty="0"/>
                <a:t>Defensive engineering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AA26B8-B8B2-60CA-35E2-88D4A08B1A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45390" y="1849184"/>
              <a:ext cx="648326" cy="734858"/>
            </a:xfrm>
            <a:custGeom>
              <a:avLst/>
              <a:gdLst>
                <a:gd name="csX0" fmla="*/ 324163 w 648326"/>
                <a:gd name="csY0" fmla="*/ 0 h 734858"/>
                <a:gd name="csX1" fmla="*/ 648326 w 648326"/>
                <a:gd name="csY1" fmla="*/ 324163 h 734858"/>
                <a:gd name="csX2" fmla="*/ 389493 w 648326"/>
                <a:gd name="csY2" fmla="*/ 641740 h 734858"/>
                <a:gd name="csX3" fmla="*/ 352762 w 648326"/>
                <a:gd name="csY3" fmla="*/ 645443 h 734858"/>
                <a:gd name="csX4" fmla="*/ 324163 w 648326"/>
                <a:gd name="csY4" fmla="*/ 734858 h 734858"/>
                <a:gd name="csX5" fmla="*/ 295564 w 648326"/>
                <a:gd name="csY5" fmla="*/ 645443 h 734858"/>
                <a:gd name="csX6" fmla="*/ 258833 w 648326"/>
                <a:gd name="csY6" fmla="*/ 641740 h 734858"/>
                <a:gd name="csX7" fmla="*/ 0 w 648326"/>
                <a:gd name="csY7" fmla="*/ 324163 h 734858"/>
                <a:gd name="csX8" fmla="*/ 324163 w 648326"/>
                <a:gd name="csY8" fmla="*/ 0 h 7348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48326" h="734858">
                  <a:moveTo>
                    <a:pt x="324163" y="0"/>
                  </a:moveTo>
                  <a:cubicBezTo>
                    <a:pt x="503193" y="0"/>
                    <a:pt x="648326" y="145133"/>
                    <a:pt x="648326" y="324163"/>
                  </a:cubicBezTo>
                  <a:cubicBezTo>
                    <a:pt x="648326" y="480814"/>
                    <a:pt x="537209" y="611513"/>
                    <a:pt x="389493" y="641740"/>
                  </a:cubicBezTo>
                  <a:lnTo>
                    <a:pt x="352762" y="645443"/>
                  </a:lnTo>
                  <a:lnTo>
                    <a:pt x="324163" y="734858"/>
                  </a:lnTo>
                  <a:lnTo>
                    <a:pt x="295564" y="645443"/>
                  </a:lnTo>
                  <a:lnTo>
                    <a:pt x="258833" y="641740"/>
                  </a:lnTo>
                  <a:cubicBezTo>
                    <a:pt x="111118" y="611513"/>
                    <a:pt x="0" y="480814"/>
                    <a:pt x="0" y="324163"/>
                  </a:cubicBezTo>
                  <a:cubicBezTo>
                    <a:pt x="0" y="145133"/>
                    <a:pt x="145133" y="0"/>
                    <a:pt x="324163" y="0"/>
                  </a:cubicBezTo>
                  <a:close/>
                </a:path>
              </a:pathLst>
            </a:custGeom>
            <a:blipFill>
              <a:blip r:embed="rId3" cstate="hqprint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F89B339B-DF9D-DA29-2BE2-AF2492F0B4C8}"/>
                </a:ext>
              </a:extLst>
            </p:cNvPr>
            <p:cNvSpPr txBox="1">
              <a:spLocks/>
            </p:cNvSpPr>
            <p:nvPr/>
          </p:nvSpPr>
          <p:spPr>
            <a:xfrm>
              <a:off x="857221" y="3037397"/>
              <a:ext cx="3024665" cy="2484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vert="horz" wrap="square" lIns="72000" tIns="72000" rIns="72000" bIns="0" rtlCol="0">
              <a:noAutofit/>
            </a:bodyPr>
            <a:lstStyle>
              <a:lvl1pPr marL="250825" indent="-2508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8000"/>
                </a:buClr>
                <a:buSzPct val="120000"/>
                <a:buFont typeface="Arial" panose="020B0604020202020204" pitchFamily="34" charset="0"/>
                <a:buChar char="●"/>
                <a:defRPr sz="22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1pPr>
              <a:lvl2pPr marL="563563" indent="-220663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2pPr>
              <a:lvl3pPr marL="873125" indent="-1873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000" indent="-180000">
                <a:lnSpc>
                  <a:spcPct val="110000"/>
                </a:lnSpc>
                <a:spcAft>
                  <a:spcPts val="600"/>
                </a:spcAft>
                <a:buClr>
                  <a:schemeClr val="tx1"/>
                </a:buClr>
              </a:pPr>
              <a:r>
                <a:rPr lang="en-AU" sz="1500" dirty="0"/>
                <a:t>Validate all OIDs and pointers before execution</a:t>
              </a:r>
            </a:p>
            <a:p>
              <a:pPr marL="180000" indent="-180000">
                <a:lnSpc>
                  <a:spcPct val="110000"/>
                </a:lnSpc>
                <a:spcAft>
                  <a:spcPts val="600"/>
                </a:spcAft>
                <a:buClr>
                  <a:schemeClr val="tx1"/>
                </a:buClr>
              </a:pPr>
              <a:r>
                <a:rPr lang="en-AU" sz="1500" dirty="0"/>
                <a:t>Ensure workers are signal-aware for graceful </a:t>
              </a:r>
              <a:br>
                <a:rPr lang="en-AU" sz="1500" dirty="0"/>
              </a:br>
              <a:r>
                <a:rPr lang="en-AU" sz="1500" dirty="0"/>
                <a:t>shutdowns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6C41C8F-2C57-A3B2-2B9F-AF598AEB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2146493" y="1937356"/>
              <a:ext cx="446120" cy="45886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918DA94-2819-6C7B-F944-F70E2679FC0A}"/>
              </a:ext>
            </a:extLst>
          </p:cNvPr>
          <p:cNvGrpSpPr/>
          <p:nvPr/>
        </p:nvGrpSpPr>
        <p:grpSpPr>
          <a:xfrm>
            <a:off x="7068094" y="1631286"/>
            <a:ext cx="3246986" cy="3996000"/>
            <a:chOff x="8407179" y="1631286"/>
            <a:chExt cx="3246986" cy="39960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93B1610-F3EF-078A-FE7D-C545B9931A6B}"/>
                </a:ext>
              </a:extLst>
            </p:cNvPr>
            <p:cNvSpPr txBox="1"/>
            <p:nvPr/>
          </p:nvSpPr>
          <p:spPr>
            <a:xfrm>
              <a:off x="8407179" y="1631286"/>
              <a:ext cx="3246986" cy="3996000"/>
            </a:xfrm>
            <a:prstGeom prst="rect">
              <a:avLst/>
            </a:prstGeom>
            <a:solidFill>
              <a:schemeClr val="bg1"/>
            </a:solidFill>
            <a:effectLst>
              <a:outerShdw blurRad="165100" dist="381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068E56C-D97C-B503-52F4-9E976BF8A9B5}"/>
                </a:ext>
              </a:extLst>
            </p:cNvPr>
            <p:cNvSpPr/>
            <p:nvPr/>
          </p:nvSpPr>
          <p:spPr>
            <a:xfrm>
              <a:off x="8407179" y="1631288"/>
              <a:ext cx="3246986" cy="108000"/>
            </a:xfrm>
            <a:prstGeom prst="rect">
              <a:avLst/>
            </a:prstGeom>
            <a:gradFill>
              <a:gsLst>
                <a:gs pos="50000">
                  <a:srgbClr val="FF8000"/>
                </a:gs>
                <a:gs pos="100000">
                  <a:srgbClr val="FFE7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DB93D564-FACE-1F3A-6912-A8691F4A7226}"/>
                </a:ext>
              </a:extLst>
            </p:cNvPr>
            <p:cNvSpPr txBox="1">
              <a:spLocks/>
            </p:cNvSpPr>
            <p:nvPr/>
          </p:nvSpPr>
          <p:spPr>
            <a:xfrm>
              <a:off x="8631737" y="2618160"/>
              <a:ext cx="2797870" cy="324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lvl1pPr marL="250825" indent="-2508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8000"/>
                </a:buClr>
                <a:buSzPct val="120000"/>
                <a:buFont typeface="Arial" panose="020B0604020202020204" pitchFamily="34" charset="0"/>
                <a:buChar char="●"/>
                <a:defRPr sz="22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1pPr>
              <a:lvl2pPr marL="563563" indent="-220663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2pPr>
              <a:lvl3pPr marL="873125" indent="-1873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buNone/>
              </a:pPr>
              <a:r>
                <a:rPr lang="en-IN" sz="1800" b="1" dirty="0"/>
                <a:t>Error context &amp; logging</a:t>
              </a:r>
              <a:endParaRPr lang="en-AU" sz="180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9F5DBE1-CFA4-9418-7207-134FB7DC70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06509" y="1849184"/>
              <a:ext cx="648326" cy="734858"/>
            </a:xfrm>
            <a:custGeom>
              <a:avLst/>
              <a:gdLst>
                <a:gd name="csX0" fmla="*/ 324163 w 648326"/>
                <a:gd name="csY0" fmla="*/ 0 h 734858"/>
                <a:gd name="csX1" fmla="*/ 648326 w 648326"/>
                <a:gd name="csY1" fmla="*/ 324163 h 734858"/>
                <a:gd name="csX2" fmla="*/ 389493 w 648326"/>
                <a:gd name="csY2" fmla="*/ 641740 h 734858"/>
                <a:gd name="csX3" fmla="*/ 352762 w 648326"/>
                <a:gd name="csY3" fmla="*/ 645443 h 734858"/>
                <a:gd name="csX4" fmla="*/ 324163 w 648326"/>
                <a:gd name="csY4" fmla="*/ 734858 h 734858"/>
                <a:gd name="csX5" fmla="*/ 295564 w 648326"/>
                <a:gd name="csY5" fmla="*/ 645443 h 734858"/>
                <a:gd name="csX6" fmla="*/ 258833 w 648326"/>
                <a:gd name="csY6" fmla="*/ 641740 h 734858"/>
                <a:gd name="csX7" fmla="*/ 0 w 648326"/>
                <a:gd name="csY7" fmla="*/ 324163 h 734858"/>
                <a:gd name="csX8" fmla="*/ 324163 w 648326"/>
                <a:gd name="csY8" fmla="*/ 0 h 7348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48326" h="734858">
                  <a:moveTo>
                    <a:pt x="324163" y="0"/>
                  </a:moveTo>
                  <a:cubicBezTo>
                    <a:pt x="503193" y="0"/>
                    <a:pt x="648326" y="145133"/>
                    <a:pt x="648326" y="324163"/>
                  </a:cubicBezTo>
                  <a:cubicBezTo>
                    <a:pt x="648326" y="480814"/>
                    <a:pt x="537209" y="611513"/>
                    <a:pt x="389493" y="641740"/>
                  </a:cubicBezTo>
                  <a:lnTo>
                    <a:pt x="352762" y="645443"/>
                  </a:lnTo>
                  <a:lnTo>
                    <a:pt x="324163" y="734858"/>
                  </a:lnTo>
                  <a:lnTo>
                    <a:pt x="295564" y="645443"/>
                  </a:lnTo>
                  <a:lnTo>
                    <a:pt x="258833" y="641740"/>
                  </a:lnTo>
                  <a:cubicBezTo>
                    <a:pt x="111118" y="611513"/>
                    <a:pt x="0" y="480814"/>
                    <a:pt x="0" y="324163"/>
                  </a:cubicBezTo>
                  <a:cubicBezTo>
                    <a:pt x="0" y="145133"/>
                    <a:pt x="145133" y="0"/>
                    <a:pt x="324163" y="0"/>
                  </a:cubicBezTo>
                  <a:close/>
                </a:path>
              </a:pathLst>
            </a:custGeom>
            <a:blipFill>
              <a:blip r:embed="rId3" cstate="hqprint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kumimoji="1" lang="en-US" sz="1600" dirty="0">
                <a:solidFill>
                  <a:schemeClr val="tx1"/>
                </a:solidFill>
                <a:latin typeface="Fujitsu Infinity Pro Bold" pitchFamily="2" charset="0"/>
              </a:endParaRPr>
            </a:p>
          </p:txBody>
        </p:sp>
        <p:sp>
          <p:nvSpPr>
            <p:cNvPr id="26" name="Text Placeholder 2">
              <a:extLst>
                <a:ext uri="{FF2B5EF4-FFF2-40B4-BE49-F238E27FC236}">
                  <a16:creationId xmlns:a16="http://schemas.microsoft.com/office/drawing/2014/main" id="{01960F9C-4D9D-E7E1-02E3-481D6C4F090E}"/>
                </a:ext>
              </a:extLst>
            </p:cNvPr>
            <p:cNvSpPr txBox="1">
              <a:spLocks/>
            </p:cNvSpPr>
            <p:nvPr/>
          </p:nvSpPr>
          <p:spPr>
            <a:xfrm>
              <a:off x="8518340" y="3037396"/>
              <a:ext cx="3024665" cy="2484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vert="horz" wrap="square" lIns="72000" tIns="72000" rIns="72000" bIns="0" rtlCol="0">
              <a:noAutofit/>
            </a:bodyPr>
            <a:lstStyle>
              <a:lvl1pPr marL="250825" indent="-2508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8000"/>
                </a:buClr>
                <a:buSzPct val="120000"/>
                <a:buFont typeface="Arial" panose="020B0604020202020204" pitchFamily="34" charset="0"/>
                <a:buChar char="●"/>
                <a:defRPr sz="22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1pPr>
              <a:lvl2pPr marL="563563" indent="-220663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20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2pPr>
              <a:lvl3pPr marL="873125" indent="-18732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8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Fujitsu Infinity Pro" pitchFamily="2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6D6E70"/>
                </a:buClr>
                <a:buSzPct val="120000"/>
                <a:buFont typeface="Arial" panose="020B0604020202020204" pitchFamily="34" charset="0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000" indent="-180000">
                <a:spcAft>
                  <a:spcPts val="300"/>
                </a:spcAft>
                <a:buClr>
                  <a:schemeClr val="tx1"/>
                </a:buClr>
              </a:pPr>
              <a:r>
                <a:rPr lang="en-AU" sz="1500" dirty="0"/>
                <a:t>Use the standard PostgreSQL ereport() or </a:t>
              </a:r>
              <a:r>
                <a:rPr lang="en-AU" sz="1500"/>
                <a:t>elog</a:t>
              </a:r>
              <a:r>
                <a:rPr lang="en-AU" sz="1500" dirty="0"/>
                <a:t>() macros with appropriate levels (DEBUG, LOG, ERROR). </a:t>
              </a:r>
            </a:p>
            <a:p>
              <a:pPr marL="180000" indent="-180000">
                <a:spcAft>
                  <a:spcPts val="300"/>
                </a:spcAft>
                <a:buClr>
                  <a:schemeClr val="tx1"/>
                </a:buClr>
              </a:pPr>
              <a:r>
                <a:rPr lang="en-AU" sz="1500" dirty="0"/>
                <a:t>The practice: Provide clear context in logs so administrators can distinguish between a standard Autovacuum action and a vacuum_booster action</a:t>
              </a: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EF832057-9D02-194C-5CDB-8C0432092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870804" y="1949673"/>
              <a:ext cx="319736" cy="427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486608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Postgres Extension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A06A38A-146A-888B-87E5-A59745E7CF5C}"/>
              </a:ext>
            </a:extLst>
          </p:cNvPr>
          <p:cNvSpPr>
            <a:spLocks noChangeAspect="1"/>
          </p:cNvSpPr>
          <p:nvPr/>
        </p:nvSpPr>
        <p:spPr>
          <a:xfrm>
            <a:off x="520060" y="1438071"/>
            <a:ext cx="648325" cy="648325"/>
          </a:xfrm>
          <a:prstGeom prst="ellipse">
            <a:avLst/>
          </a:prstGeom>
          <a:blipFill>
            <a:blip r:embed="rId2" cstate="hq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kumimoji="1" lang="en-US" sz="1100" dirty="0">
              <a:solidFill>
                <a:schemeClr val="tx1"/>
              </a:solidFill>
              <a:latin typeface="Fujitsu Infinity Pro 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82EB27-2313-724E-1E3C-7DDC9B934D61}"/>
              </a:ext>
            </a:extLst>
          </p:cNvPr>
          <p:cNvSpPr txBox="1"/>
          <p:nvPr/>
        </p:nvSpPr>
        <p:spPr>
          <a:xfrm>
            <a:off x="1318846" y="1480238"/>
            <a:ext cx="6696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  <a:spcAft>
                <a:spcPts val="450"/>
              </a:spcAft>
              <a:defRPr sz="2200">
                <a:solidFill>
                  <a:srgbClr val="1E2228"/>
                </a:solidFill>
              </a:defRPr>
            </a:pPr>
            <a:r>
              <a:rPr lang="en-AU" sz="1800" dirty="0"/>
              <a:t>A self-contained package of SQL definitions, optionally backed by native code (C/Rust) or other supported languages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33425C8-C347-7E5D-F3D0-897C71327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4504" y="1525310"/>
            <a:ext cx="399043" cy="4275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0EA123-E4F5-998C-7E69-C536358B98B4}"/>
              </a:ext>
            </a:extLst>
          </p:cNvPr>
          <p:cNvSpPr txBox="1"/>
          <p:nvPr/>
        </p:nvSpPr>
        <p:spPr>
          <a:xfrm>
            <a:off x="1318846" y="2366738"/>
            <a:ext cx="6696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  <a:spcAft>
                <a:spcPts val="450"/>
              </a:spcAft>
              <a:defRPr sz="2200">
                <a:solidFill>
                  <a:srgbClr val="1E2228"/>
                </a:solidFill>
              </a:defRPr>
            </a:pPr>
            <a:r>
              <a:rPr lang="en-AU" sz="1800" dirty="0"/>
              <a:t>Loaded dynamically into the PostgreSQL server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F23BA0-DD66-DEE6-E08C-EB7F39A426C9}"/>
              </a:ext>
            </a:extLst>
          </p:cNvPr>
          <p:cNvSpPr txBox="1"/>
          <p:nvPr/>
        </p:nvSpPr>
        <p:spPr>
          <a:xfrm>
            <a:off x="1318846" y="3253238"/>
            <a:ext cx="6696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  <a:spcAft>
                <a:spcPts val="450"/>
              </a:spcAft>
              <a:defRPr sz="2200">
                <a:solidFill>
                  <a:srgbClr val="1E2228"/>
                </a:solidFill>
              </a:defRPr>
            </a:pPr>
            <a:r>
              <a:rPr lang="en-AU" sz="1800" dirty="0"/>
              <a:t>Adds new capabilities without modifying core source code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00AC14-66CB-83F5-893A-2C0F6B2F2E83}"/>
              </a:ext>
            </a:extLst>
          </p:cNvPr>
          <p:cNvSpPr txBox="1"/>
          <p:nvPr/>
        </p:nvSpPr>
        <p:spPr>
          <a:xfrm>
            <a:off x="1318846" y="4139737"/>
            <a:ext cx="6696000" cy="540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  <a:spcAft>
                <a:spcPts val="450"/>
              </a:spcAft>
              <a:defRPr sz="2200">
                <a:solidFill>
                  <a:srgbClr val="1E2228"/>
                </a:solidFill>
              </a:defRPr>
            </a:pPr>
            <a:r>
              <a:rPr lang="en-AU" sz="1800" dirty="0"/>
              <a:t>Executes inside the database engine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195C7C-92A3-0653-444F-0B7506FC4D4E}"/>
              </a:ext>
            </a:extLst>
          </p:cNvPr>
          <p:cNvSpPr>
            <a:spLocks noChangeAspect="1"/>
          </p:cNvSpPr>
          <p:nvPr/>
        </p:nvSpPr>
        <p:spPr>
          <a:xfrm>
            <a:off x="520060" y="2323684"/>
            <a:ext cx="648325" cy="648325"/>
          </a:xfrm>
          <a:prstGeom prst="ellipse">
            <a:avLst/>
          </a:prstGeom>
          <a:blipFill>
            <a:blip r:embed="rId2" cstate="hq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kumimoji="1" lang="en-US" sz="1100" dirty="0">
              <a:solidFill>
                <a:schemeClr val="tx1"/>
              </a:solidFill>
              <a:latin typeface="Fujitsu Infinity Pro Bold" pitchFamily="2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F1078CD-AEDC-83C9-45BA-69C32751E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74842" y="2475113"/>
            <a:ext cx="333607" cy="31085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CCCE7AF7-547C-0C4D-15FC-6C912A6BFE23}"/>
              </a:ext>
            </a:extLst>
          </p:cNvPr>
          <p:cNvSpPr>
            <a:spLocks noChangeAspect="1"/>
          </p:cNvSpPr>
          <p:nvPr/>
        </p:nvSpPr>
        <p:spPr>
          <a:xfrm>
            <a:off x="520060" y="3209297"/>
            <a:ext cx="648325" cy="648325"/>
          </a:xfrm>
          <a:prstGeom prst="ellipse">
            <a:avLst/>
          </a:prstGeom>
          <a:blipFill>
            <a:blip r:embed="rId2" cstate="hq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kumimoji="1" lang="en-US" sz="1100" dirty="0">
              <a:solidFill>
                <a:schemeClr val="tx1"/>
              </a:solidFill>
              <a:latin typeface="Fujitsu Infinity Pro Bold" pitchFamily="2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5FA6BE2-7C23-64FB-1CC5-1D87D9D6B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55548" y="3320072"/>
            <a:ext cx="372194" cy="38529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C4557B1-45A3-DFA1-CB8B-6FD57F39F1A5}"/>
              </a:ext>
            </a:extLst>
          </p:cNvPr>
          <p:cNvSpPr>
            <a:spLocks noChangeAspect="1"/>
          </p:cNvSpPr>
          <p:nvPr/>
        </p:nvSpPr>
        <p:spPr>
          <a:xfrm>
            <a:off x="520060" y="4094912"/>
            <a:ext cx="648325" cy="648325"/>
          </a:xfrm>
          <a:prstGeom prst="ellipse">
            <a:avLst/>
          </a:prstGeom>
          <a:blipFill>
            <a:blip r:embed="rId2" cstate="hq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kumimoji="1" lang="en-US" sz="1100" dirty="0">
              <a:solidFill>
                <a:schemeClr val="tx1"/>
              </a:solidFill>
              <a:latin typeface="Fujitsu Infinity Pro Bold" pitchFamily="2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D02A43F-F3BA-9226-64A9-DDF5C88C4B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68069" y="4234670"/>
            <a:ext cx="347152" cy="3529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9ED723-FA52-1671-0FD1-598C428F860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18417" y="1354083"/>
            <a:ext cx="3105310" cy="3105310"/>
          </a:xfrm>
          <a:prstGeom prst="ellipse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2C89DD2-CAD5-990D-8A8E-309CF150032F}"/>
              </a:ext>
            </a:extLst>
          </p:cNvPr>
          <p:cNvSpPr txBox="1"/>
          <p:nvPr/>
        </p:nvSpPr>
        <p:spPr>
          <a:xfrm>
            <a:off x="1757378" y="5026236"/>
            <a:ext cx="8677244" cy="704877"/>
          </a:xfrm>
          <a:prstGeom prst="rect">
            <a:avLst/>
          </a:prstGeom>
          <a:solidFill>
            <a:srgbClr val="FFF7CD"/>
          </a:solidFill>
          <a:effectLst>
            <a:outerShdw blurRad="254000" dist="38100" dir="2700000" sx="101000" sy="101000" algn="tl" rotWithShape="0">
              <a:prstClr val="black">
                <a:alpha val="28000"/>
              </a:prstClr>
            </a:outerShdw>
          </a:effectLst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AU" sz="1800" b="1" dirty="0">
                <a:latin typeface="Fujitsu Infinity Pro" pitchFamily="2" charset="0"/>
                <a:ea typeface="Calibri" pitchFamily="34" charset="-122"/>
                <a:cs typeface="Calibri" pitchFamily="34" charset="-120"/>
              </a:rPr>
              <a:t>Think of it as an App on top of Android/iOS that adds powerful new features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8AD841-3EED-F1C2-01D7-ABBEC4EE96E1}"/>
              </a:ext>
            </a:extLst>
          </p:cNvPr>
          <p:cNvSpPr/>
          <p:nvPr/>
        </p:nvSpPr>
        <p:spPr>
          <a:xfrm>
            <a:off x="1757378" y="4918236"/>
            <a:ext cx="8677244" cy="108000"/>
          </a:xfrm>
          <a:prstGeom prst="rect">
            <a:avLst/>
          </a:prstGeom>
          <a:gradFill>
            <a:gsLst>
              <a:gs pos="50000">
                <a:srgbClr val="FF8000"/>
              </a:gs>
              <a:gs pos="100000">
                <a:srgbClr val="FFE7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6E7FED4-91E1-C8C2-292D-E9A9800F8CE7}"/>
              </a:ext>
            </a:extLst>
          </p:cNvPr>
          <p:cNvCxnSpPr/>
          <p:nvPr/>
        </p:nvCxnSpPr>
        <p:spPr>
          <a:xfrm flipH="1">
            <a:off x="601083" y="2205040"/>
            <a:ext cx="741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5D07741-FF92-D32D-E652-202F17CD39EC}"/>
              </a:ext>
            </a:extLst>
          </p:cNvPr>
          <p:cNvCxnSpPr/>
          <p:nvPr/>
        </p:nvCxnSpPr>
        <p:spPr>
          <a:xfrm flipH="1">
            <a:off x="601083" y="3090653"/>
            <a:ext cx="741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1D46226-3016-72F2-F6B4-154E6A8B8956}"/>
              </a:ext>
            </a:extLst>
          </p:cNvPr>
          <p:cNvCxnSpPr/>
          <p:nvPr/>
        </p:nvCxnSpPr>
        <p:spPr>
          <a:xfrm flipH="1">
            <a:off x="601083" y="3976266"/>
            <a:ext cx="741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18555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CF3F0-CBAA-BE2C-B871-3201AF1EC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000" y="539900"/>
            <a:ext cx="5137175" cy="4343861"/>
          </a:xfrm>
        </p:spPr>
        <p:txBody>
          <a:bodyPr/>
          <a:lstStyle/>
          <a:p>
            <a:r>
              <a:rPr lang="en-US" sz="60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22527635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41EC6-DB14-59ED-C618-8B475FCF5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95" y="1351973"/>
            <a:ext cx="4302585" cy="188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4815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BEE2F-2360-8986-A845-8363E8B8D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Why are extensions needed?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FB52BA-2A72-E844-AF3A-80236F51F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102298"/>
              </p:ext>
            </p:extLst>
          </p:nvPr>
        </p:nvGraphicFramePr>
        <p:xfrm>
          <a:off x="487365" y="1184587"/>
          <a:ext cx="7380000" cy="41040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1682426768"/>
                    </a:ext>
                  </a:extLst>
                </a:gridCol>
                <a:gridCol w="6840000">
                  <a:extLst>
                    <a:ext uri="{9D8B030D-6E8A-4147-A177-3AD203B41FA5}">
                      <a16:colId xmlns:a16="http://schemas.microsoft.com/office/drawing/2014/main" val="3646841641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Fujitsu Infinity Pro" pitchFamily="2" charset="0"/>
                          <a:ea typeface="+mn-ea"/>
                          <a:cs typeface="+mn-cs"/>
                        </a:rPr>
                        <a:t>PostgreSQL core must remain stable, generic, and lightweight</a:t>
                      </a:r>
                      <a:endParaRPr lang="en-US" sz="18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85026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Fujitsu Infinity Pro" pitchFamily="2" charset="0"/>
                          <a:ea typeface="+mn-ea"/>
                          <a:cs typeface="+mn-cs"/>
                        </a:rPr>
                        <a:t>Not all features can be included in the core database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415462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Fujitsu Infinity Pro" pitchFamily="2" charset="0"/>
                          <a:ea typeface="+mn-ea"/>
                          <a:cs typeface="+mn-cs"/>
                        </a:rPr>
                        <a:t>Different applications require different capabilities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45898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Extensions allow optional, plug-in functionality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79741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Fujitsu Infinity Pro" pitchFamily="2" charset="0"/>
                          <a:ea typeface="+mn-ea"/>
                          <a:cs typeface="+mn-cs"/>
                        </a:rPr>
                        <a:t>Enable faster innovation outside core release cycles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86397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Let users install only what they need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6722616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45A0612C-D84E-1DE3-96E0-F577E0703F69}"/>
              </a:ext>
            </a:extLst>
          </p:cNvPr>
          <p:cNvGrpSpPr>
            <a:grpSpLocks noChangeAspect="1"/>
          </p:cNvGrpSpPr>
          <p:nvPr/>
        </p:nvGrpSpPr>
        <p:grpSpPr>
          <a:xfrm>
            <a:off x="518241" y="1269340"/>
            <a:ext cx="461674" cy="461674"/>
            <a:chOff x="444300" y="1481666"/>
            <a:chExt cx="684000" cy="684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DD64EA2-F1A2-06BA-40D2-BAC27FE0B82E}"/>
                </a:ext>
              </a:extLst>
            </p:cNvPr>
            <p:cNvSpPr>
              <a:spLocks noChangeAspect="1"/>
            </p:cNvSpPr>
            <p:nvPr/>
          </p:nvSpPr>
          <p:spPr>
            <a:xfrm rot="16200000" flipV="1">
              <a:off x="444300" y="1481666"/>
              <a:ext cx="684000" cy="684000"/>
            </a:xfrm>
            <a:prstGeom prst="ellipse">
              <a:avLst/>
            </a:prstGeom>
            <a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486253B-F555-EF49-F490-92EFCEAD0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45211" y="1582575"/>
              <a:ext cx="482175" cy="48217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A271C84-B957-98E3-14C9-0A7DFDF2DA74}"/>
              </a:ext>
            </a:extLst>
          </p:cNvPr>
          <p:cNvGrpSpPr>
            <a:grpSpLocks noChangeAspect="1"/>
          </p:cNvGrpSpPr>
          <p:nvPr/>
        </p:nvGrpSpPr>
        <p:grpSpPr>
          <a:xfrm>
            <a:off x="518241" y="1958622"/>
            <a:ext cx="461674" cy="461674"/>
            <a:chOff x="444300" y="1481666"/>
            <a:chExt cx="684000" cy="684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C4F7E88-DEF2-E38E-D4B3-1435F36CD2F5}"/>
                </a:ext>
              </a:extLst>
            </p:cNvPr>
            <p:cNvSpPr>
              <a:spLocks noChangeAspect="1"/>
            </p:cNvSpPr>
            <p:nvPr/>
          </p:nvSpPr>
          <p:spPr>
            <a:xfrm rot="16200000" flipV="1">
              <a:off x="444300" y="1481666"/>
              <a:ext cx="684000" cy="684000"/>
            </a:xfrm>
            <a:prstGeom prst="ellipse">
              <a:avLst/>
            </a:prstGeom>
            <a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EC6F3B4-8448-80B0-4CF9-6C9AB2230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94765" y="1603228"/>
              <a:ext cx="383069" cy="44087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C1C16D-3952-1446-E948-CEE4E718B2C9}"/>
              </a:ext>
            </a:extLst>
          </p:cNvPr>
          <p:cNvGrpSpPr>
            <a:grpSpLocks noChangeAspect="1"/>
          </p:cNvGrpSpPr>
          <p:nvPr/>
        </p:nvGrpSpPr>
        <p:grpSpPr>
          <a:xfrm>
            <a:off x="518241" y="2647904"/>
            <a:ext cx="461674" cy="461674"/>
            <a:chOff x="444300" y="1481666"/>
            <a:chExt cx="684000" cy="684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16581B1-6B5A-A014-7586-EC5791330D0D}"/>
                </a:ext>
              </a:extLst>
            </p:cNvPr>
            <p:cNvSpPr>
              <a:spLocks noChangeAspect="1"/>
            </p:cNvSpPr>
            <p:nvPr/>
          </p:nvSpPr>
          <p:spPr>
            <a:xfrm rot="16200000" flipV="1">
              <a:off x="444300" y="1481666"/>
              <a:ext cx="684000" cy="684000"/>
            </a:xfrm>
            <a:prstGeom prst="ellipse">
              <a:avLst/>
            </a:prstGeom>
            <a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F1359C2-5635-34F1-4710-E4C1EA1E2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01730" y="1637519"/>
              <a:ext cx="369133" cy="37228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70F073-2E3E-B759-184A-EBA4E148DBF1}"/>
              </a:ext>
            </a:extLst>
          </p:cNvPr>
          <p:cNvGrpSpPr>
            <a:grpSpLocks noChangeAspect="1"/>
          </p:cNvGrpSpPr>
          <p:nvPr/>
        </p:nvGrpSpPr>
        <p:grpSpPr>
          <a:xfrm>
            <a:off x="518241" y="3337186"/>
            <a:ext cx="461674" cy="461674"/>
            <a:chOff x="444300" y="1481666"/>
            <a:chExt cx="684000" cy="6840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F32AE9C-CA41-04D0-F435-FC33E3AA89C7}"/>
                </a:ext>
              </a:extLst>
            </p:cNvPr>
            <p:cNvSpPr>
              <a:spLocks noChangeAspect="1"/>
            </p:cNvSpPr>
            <p:nvPr/>
          </p:nvSpPr>
          <p:spPr>
            <a:xfrm rot="16200000" flipV="1">
              <a:off x="444300" y="1481666"/>
              <a:ext cx="684000" cy="684000"/>
            </a:xfrm>
            <a:prstGeom prst="ellipse">
              <a:avLst/>
            </a:prstGeom>
            <a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7CF44BA-0F1A-293E-A4E9-7D804B7E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599321" y="1624092"/>
              <a:ext cx="398085" cy="41120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8AF501-8AED-A73C-3726-F99D04B02B8B}"/>
              </a:ext>
            </a:extLst>
          </p:cNvPr>
          <p:cNvGrpSpPr>
            <a:grpSpLocks noChangeAspect="1"/>
          </p:cNvGrpSpPr>
          <p:nvPr/>
        </p:nvGrpSpPr>
        <p:grpSpPr>
          <a:xfrm>
            <a:off x="518241" y="4026468"/>
            <a:ext cx="461674" cy="461674"/>
            <a:chOff x="444300" y="1481666"/>
            <a:chExt cx="684000" cy="684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14610CB-09E6-B383-E57D-0E7555F63B8D}"/>
                </a:ext>
              </a:extLst>
            </p:cNvPr>
            <p:cNvSpPr>
              <a:spLocks noChangeAspect="1"/>
            </p:cNvSpPr>
            <p:nvPr/>
          </p:nvSpPr>
          <p:spPr>
            <a:xfrm rot="16200000" flipV="1">
              <a:off x="444300" y="1481666"/>
              <a:ext cx="684000" cy="684000"/>
            </a:xfrm>
            <a:prstGeom prst="ellipse">
              <a:avLst/>
            </a:prstGeom>
            <a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DE4DBD43-586D-987F-CB93-8E0D72A2E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601507" y="1591767"/>
              <a:ext cx="350768" cy="40734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FFE99E3-DB1E-0EC7-443F-8CCAB72DB4F3}"/>
              </a:ext>
            </a:extLst>
          </p:cNvPr>
          <p:cNvGrpSpPr>
            <a:grpSpLocks noChangeAspect="1"/>
          </p:cNvGrpSpPr>
          <p:nvPr/>
        </p:nvGrpSpPr>
        <p:grpSpPr>
          <a:xfrm>
            <a:off x="518241" y="4715752"/>
            <a:ext cx="461674" cy="461674"/>
            <a:chOff x="444300" y="1481666"/>
            <a:chExt cx="684000" cy="684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D41F02F-BCCE-BD81-AD78-CCAF3092CE34}"/>
                </a:ext>
              </a:extLst>
            </p:cNvPr>
            <p:cNvSpPr>
              <a:spLocks noChangeAspect="1"/>
            </p:cNvSpPr>
            <p:nvPr/>
          </p:nvSpPr>
          <p:spPr>
            <a:xfrm rot="16200000" flipV="1">
              <a:off x="444300" y="1481666"/>
              <a:ext cx="684000" cy="684000"/>
            </a:xfrm>
            <a:prstGeom prst="ellipse">
              <a:avLst/>
            </a:prstGeom>
            <a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383D49FC-9B90-C272-4CF1-3DD0DB076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555927" y="1643557"/>
              <a:ext cx="460740" cy="360213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76565BE-C7B8-74D1-BB58-A7F014A23155}"/>
              </a:ext>
            </a:extLst>
          </p:cNvPr>
          <p:cNvSpPr txBox="1"/>
          <p:nvPr/>
        </p:nvSpPr>
        <p:spPr>
          <a:xfrm>
            <a:off x="487366" y="5494154"/>
            <a:ext cx="7380000" cy="704877"/>
          </a:xfrm>
          <a:prstGeom prst="rect">
            <a:avLst/>
          </a:prstGeom>
          <a:solidFill>
            <a:srgbClr val="FFF7CD"/>
          </a:solidFill>
          <a:effectLst>
            <a:outerShdw blurRad="254000" dist="38100" dir="2700000" sx="101000" sy="101000" algn="tl" rotWithShape="0">
              <a:prstClr val="black">
                <a:alpha val="28000"/>
              </a:prstClr>
            </a:outerShdw>
          </a:effectLst>
        </p:spPr>
        <p:txBody>
          <a:bodyPr wrap="square" lIns="108000" tIns="0" rIns="108000" bIns="0" rtlCol="0" anchor="ctr" anchorCtr="0">
            <a:noAutofit/>
          </a:bodyPr>
          <a:lstStyle/>
          <a:p>
            <a:pPr algn="ctr"/>
            <a:r>
              <a:rPr lang="en-AU" sz="1800" b="1" dirty="0">
                <a:latin typeface="Fujitsu Infinity Pro" pitchFamily="2" charset="0"/>
                <a:ea typeface="Calibri" pitchFamily="34" charset="-122"/>
                <a:cs typeface="Calibri" pitchFamily="34" charset="-120"/>
              </a:rPr>
              <a:t>Extensions make PostgreSQL flexible, powerful, and adaptable—without compromising core stability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2B1796-E8DB-9416-E03D-074CD7AF1B1A}"/>
              </a:ext>
            </a:extLst>
          </p:cNvPr>
          <p:cNvSpPr/>
          <p:nvPr/>
        </p:nvSpPr>
        <p:spPr>
          <a:xfrm>
            <a:off x="487366" y="5386154"/>
            <a:ext cx="7380000" cy="108000"/>
          </a:xfrm>
          <a:prstGeom prst="rect">
            <a:avLst/>
          </a:prstGeom>
          <a:gradFill>
            <a:gsLst>
              <a:gs pos="50000">
                <a:srgbClr val="FF8000"/>
              </a:gs>
              <a:gs pos="100000">
                <a:srgbClr val="FFE7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85325C-6801-0F34-A57E-ADAAD5959A00}"/>
              </a:ext>
            </a:extLst>
          </p:cNvPr>
          <p:cNvSpPr txBox="1"/>
          <p:nvPr/>
        </p:nvSpPr>
        <p:spPr>
          <a:xfrm>
            <a:off x="8241077" y="1184587"/>
            <a:ext cx="3712798" cy="5014444"/>
          </a:xfrm>
          <a:prstGeom prst="rect">
            <a:avLst/>
          </a:prstGeom>
          <a:solidFill>
            <a:schemeClr val="bg1"/>
          </a:solidFill>
          <a:effectLst>
            <a:outerShdw blurRad="165100" dist="381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0BDD1BF-E4CB-0454-AE40-11E740D1304A}"/>
              </a:ext>
            </a:extLst>
          </p:cNvPr>
          <p:cNvSpPr txBox="1"/>
          <p:nvPr/>
        </p:nvSpPr>
        <p:spPr>
          <a:xfrm>
            <a:off x="8645825" y="3048021"/>
            <a:ext cx="2895193" cy="28986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1500"/>
              </a:spcAft>
            </a:pPr>
            <a:r>
              <a:rPr lang="en-AU" sz="1800" b="1" dirty="0"/>
              <a:t>Examples of popular PostgreSQL extensions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B9210CC-7FFB-F840-9FA6-58E9903BB0B3}"/>
              </a:ext>
            </a:extLst>
          </p:cNvPr>
          <p:cNvSpPr/>
          <p:nvPr/>
        </p:nvSpPr>
        <p:spPr>
          <a:xfrm>
            <a:off x="8241075" y="1184587"/>
            <a:ext cx="3712798" cy="144305"/>
          </a:xfrm>
          <a:prstGeom prst="rect">
            <a:avLst/>
          </a:prstGeom>
          <a:gradFill>
            <a:gsLst>
              <a:gs pos="50000">
                <a:srgbClr val="FF8000"/>
              </a:gs>
              <a:gs pos="100000">
                <a:srgbClr val="FFE7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A7C43A0-5FAC-9D00-BB0E-DA6E51BA1A61}"/>
              </a:ext>
            </a:extLst>
          </p:cNvPr>
          <p:cNvCxnSpPr>
            <a:cxnSpLocks/>
          </p:cNvCxnSpPr>
          <p:nvPr/>
        </p:nvCxnSpPr>
        <p:spPr>
          <a:xfrm>
            <a:off x="8387941" y="3672768"/>
            <a:ext cx="3273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55C08AD-99AE-560B-E041-3997E3D9AE1E}"/>
              </a:ext>
            </a:extLst>
          </p:cNvPr>
          <p:cNvSpPr txBox="1"/>
          <p:nvPr/>
        </p:nvSpPr>
        <p:spPr>
          <a:xfrm>
            <a:off x="8409601" y="3779854"/>
            <a:ext cx="3380309" cy="577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171450" indent="-171450">
              <a:spcAft>
                <a:spcPts val="400"/>
              </a:spcAft>
              <a:buSzPct val="120000"/>
              <a:buFont typeface="Arial" panose="020B0604020202020204" pitchFamily="34" charset="0"/>
              <a:buChar char="●"/>
            </a:pPr>
            <a:r>
              <a:rPr lang="en-IN" sz="1400" b="1" dirty="0"/>
              <a:t>pgvector</a:t>
            </a:r>
            <a:br>
              <a:rPr lang="en-IN" sz="1400" dirty="0"/>
            </a:br>
            <a:r>
              <a:rPr lang="en-IN" sz="1400" dirty="0"/>
              <a:t>Vector / embedding data type support for AI &amp; similarity search</a:t>
            </a:r>
          </a:p>
          <a:p>
            <a:pPr marL="171450" indent="-171450">
              <a:spcAft>
                <a:spcPts val="400"/>
              </a:spcAft>
              <a:buSzPct val="120000"/>
              <a:buFont typeface="Arial" panose="020B0604020202020204" pitchFamily="34" charset="0"/>
              <a:buChar char="●"/>
            </a:pPr>
            <a:r>
              <a:rPr lang="en-IN" sz="1400" b="1" dirty="0"/>
              <a:t>PostGIS</a:t>
            </a:r>
            <a:br>
              <a:rPr lang="en-IN" sz="1400" dirty="0"/>
            </a:br>
            <a:r>
              <a:rPr lang="en-IN" sz="1400" dirty="0"/>
              <a:t>Spatial &amp; geometric data store (GIS support)</a:t>
            </a:r>
          </a:p>
          <a:p>
            <a:pPr marL="171450" indent="-171450">
              <a:spcAft>
                <a:spcPts val="400"/>
              </a:spcAft>
              <a:buSzPct val="120000"/>
              <a:buFont typeface="Arial" panose="020B0604020202020204" pitchFamily="34" charset="0"/>
              <a:buChar char="●"/>
            </a:pPr>
            <a:r>
              <a:rPr lang="en-IN" sz="1400" b="1"/>
              <a:t>hstore</a:t>
            </a:r>
            <a:br>
              <a:rPr lang="en-IN" sz="1400" dirty="0"/>
            </a:br>
            <a:r>
              <a:rPr lang="en-IN" sz="1400" dirty="0"/>
              <a:t>Key–value (column-like) data storage</a:t>
            </a:r>
          </a:p>
          <a:p>
            <a:pPr marL="171450" indent="-171450">
              <a:spcAft>
                <a:spcPts val="400"/>
              </a:spcAft>
              <a:buSzPct val="120000"/>
              <a:buFont typeface="Arial" panose="020B0604020202020204" pitchFamily="34" charset="0"/>
              <a:buChar char="●"/>
            </a:pPr>
            <a:r>
              <a:rPr lang="en-IN" sz="1400" b="1" dirty="0"/>
              <a:t>pg_stat_statements</a:t>
            </a:r>
            <a:br>
              <a:rPr lang="en-IN" sz="1400" dirty="0"/>
            </a:br>
            <a:r>
              <a:rPr lang="en-IN" sz="1400" dirty="0"/>
              <a:t>Statement-level execution statistics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CC4FA3F-B72C-5E0F-7E21-DBFE305BC05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33401" y="1415820"/>
            <a:ext cx="3534749" cy="15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5314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82345-F23D-F6CC-EF08-4AA411644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BFF6ADB-20CB-883F-093A-E714305851F7}"/>
              </a:ext>
            </a:extLst>
          </p:cNvPr>
          <p:cNvSpPr/>
          <p:nvPr/>
        </p:nvSpPr>
        <p:spPr>
          <a:xfrm>
            <a:off x="2507039" y="1203896"/>
            <a:ext cx="5919391" cy="2245156"/>
          </a:xfrm>
          <a:prstGeom prst="rect">
            <a:avLst/>
          </a:prstGeom>
          <a:solidFill>
            <a:srgbClr val="F8F8F8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en-IN" kern="0" dirty="0">
              <a:solidFill>
                <a:srgbClr val="FFFFFF"/>
              </a:solidFill>
              <a:latin typeface="Fujitsu Infinity Pro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ADCA3A-5331-052D-FA18-687000702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Architecture of PostgreSQL</a:t>
            </a:r>
            <a:br>
              <a:rPr lang="en-IN" dirty="0"/>
            </a:br>
            <a:endParaRPr lang="en-IN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33F6E0-678F-B953-847E-F3E7F17DE249}"/>
              </a:ext>
            </a:extLst>
          </p:cNvPr>
          <p:cNvSpPr/>
          <p:nvPr/>
        </p:nvSpPr>
        <p:spPr>
          <a:xfrm>
            <a:off x="663061" y="1575821"/>
            <a:ext cx="1044000" cy="504000"/>
          </a:xfrm>
          <a:prstGeom prst="roundRect">
            <a:avLst>
              <a:gd name="adj" fmla="val 0"/>
            </a:avLst>
          </a:prstGeom>
          <a:solidFill>
            <a:srgbClr val="FFE7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/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Client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CA155-72C4-BCB5-4836-3BB96535046B}"/>
              </a:ext>
            </a:extLst>
          </p:cNvPr>
          <p:cNvSpPr/>
          <p:nvPr/>
        </p:nvSpPr>
        <p:spPr>
          <a:xfrm>
            <a:off x="2836360" y="1582240"/>
            <a:ext cx="1260000" cy="504000"/>
          </a:xfrm>
          <a:prstGeom prst="roundRect">
            <a:avLst>
              <a:gd name="adj" fmla="val 0"/>
            </a:avLst>
          </a:prstGeom>
          <a:solidFill>
            <a:srgbClr val="FFD8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lnSpc>
                <a:spcPct val="90000"/>
              </a:lnSpc>
            </a:pP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Postmaster</a:t>
            </a:r>
          </a:p>
          <a:p>
            <a:pPr algn="ctr" defTabSz="457200">
              <a:lnSpc>
                <a:spcPct val="80000"/>
              </a:lnSpc>
            </a:pP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(Postgres server process)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D687FF-EB17-E7F3-3FD7-59245B3979BE}"/>
              </a:ext>
            </a:extLst>
          </p:cNvPr>
          <p:cNvSpPr/>
          <p:nvPr/>
        </p:nvSpPr>
        <p:spPr>
          <a:xfrm>
            <a:off x="2836360" y="2593040"/>
            <a:ext cx="1260000" cy="504000"/>
          </a:xfrm>
          <a:prstGeom prst="roundRect">
            <a:avLst>
              <a:gd name="adj" fmla="val 0"/>
            </a:avLst>
          </a:prstGeom>
          <a:solidFill>
            <a:srgbClr val="FFD8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lnSpc>
                <a:spcPct val="90000"/>
              </a:lnSpc>
            </a:pP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Backend</a:t>
            </a:r>
            <a:b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</a:b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process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810B1AC-B55D-7BB7-9B01-BF5D1C1BB3E7}"/>
              </a:ext>
            </a:extLst>
          </p:cNvPr>
          <p:cNvCxnSpPr>
            <a:cxnSpLocks/>
          </p:cNvCxnSpPr>
          <p:nvPr/>
        </p:nvCxnSpPr>
        <p:spPr>
          <a:xfrm>
            <a:off x="3466360" y="2123278"/>
            <a:ext cx="0" cy="4552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8ADD6E3-010E-63F5-7A83-FE47339A32CD}"/>
              </a:ext>
            </a:extLst>
          </p:cNvPr>
          <p:cNvSpPr/>
          <p:nvPr/>
        </p:nvSpPr>
        <p:spPr>
          <a:xfrm>
            <a:off x="3066788" y="3873136"/>
            <a:ext cx="799144" cy="219074"/>
          </a:xfrm>
          <a:prstGeom prst="roundRect">
            <a:avLst>
              <a:gd name="adj" fmla="val 0"/>
            </a:avLst>
          </a:prstGeom>
          <a:solidFill>
            <a:srgbClr val="F8F8F8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lnSpc>
                <a:spcPct val="90000"/>
              </a:lnSpc>
            </a:pP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Parser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698EF1-CB1F-BFF7-94F7-B5D8A2AD47E2}"/>
              </a:ext>
            </a:extLst>
          </p:cNvPr>
          <p:cNvSpPr/>
          <p:nvPr/>
        </p:nvSpPr>
        <p:spPr>
          <a:xfrm>
            <a:off x="3066788" y="4235637"/>
            <a:ext cx="799144" cy="219074"/>
          </a:xfrm>
          <a:prstGeom prst="roundRect">
            <a:avLst>
              <a:gd name="adj" fmla="val 0"/>
            </a:avLst>
          </a:prstGeom>
          <a:solidFill>
            <a:srgbClr val="F8F8F8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lnSpc>
                <a:spcPct val="90000"/>
              </a:lnSpc>
            </a:pP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Analyzer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130FFB-358F-ABF0-A3A5-F145DE2E0641}"/>
              </a:ext>
            </a:extLst>
          </p:cNvPr>
          <p:cNvSpPr/>
          <p:nvPr/>
        </p:nvSpPr>
        <p:spPr>
          <a:xfrm>
            <a:off x="3066788" y="4598138"/>
            <a:ext cx="799144" cy="219074"/>
          </a:xfrm>
          <a:prstGeom prst="roundRect">
            <a:avLst>
              <a:gd name="adj" fmla="val 0"/>
            </a:avLst>
          </a:prstGeom>
          <a:solidFill>
            <a:srgbClr val="F8F8F8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lnSpc>
                <a:spcPct val="90000"/>
              </a:lnSpc>
            </a:pP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Rewriter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D5E7B6-3C39-7219-B875-18C0ECB453E2}"/>
              </a:ext>
            </a:extLst>
          </p:cNvPr>
          <p:cNvSpPr/>
          <p:nvPr/>
        </p:nvSpPr>
        <p:spPr>
          <a:xfrm>
            <a:off x="3066788" y="4960639"/>
            <a:ext cx="799144" cy="219074"/>
          </a:xfrm>
          <a:prstGeom prst="roundRect">
            <a:avLst>
              <a:gd name="adj" fmla="val 0"/>
            </a:avLst>
          </a:prstGeom>
          <a:solidFill>
            <a:srgbClr val="F8F8F8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lnSpc>
                <a:spcPct val="90000"/>
              </a:lnSpc>
            </a:pP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Planner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5B846BA-E956-393B-BCD9-0F02DB1B4FF2}"/>
              </a:ext>
            </a:extLst>
          </p:cNvPr>
          <p:cNvSpPr/>
          <p:nvPr/>
        </p:nvSpPr>
        <p:spPr>
          <a:xfrm>
            <a:off x="3066788" y="5323140"/>
            <a:ext cx="799144" cy="219074"/>
          </a:xfrm>
          <a:prstGeom prst="roundRect">
            <a:avLst>
              <a:gd name="adj" fmla="val 0"/>
            </a:avLst>
          </a:prstGeom>
          <a:solidFill>
            <a:srgbClr val="F8F8F8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lnSpc>
                <a:spcPct val="90000"/>
              </a:lnSpc>
            </a:pP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Executor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2C49F6-137E-B5E7-2A16-964176C358CC}"/>
              </a:ext>
            </a:extLst>
          </p:cNvPr>
          <p:cNvSpPr/>
          <p:nvPr/>
        </p:nvSpPr>
        <p:spPr>
          <a:xfrm>
            <a:off x="2926519" y="3775891"/>
            <a:ext cx="1085072" cy="1913031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en-IN" kern="0" dirty="0">
              <a:solidFill>
                <a:srgbClr val="FFFFFF"/>
              </a:solidFill>
              <a:latin typeface="Fujitsu Infinity Pro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2EF5349-DE61-FEB4-FAEE-38681A47D97F}"/>
              </a:ext>
            </a:extLst>
          </p:cNvPr>
          <p:cNvSpPr/>
          <p:nvPr/>
        </p:nvSpPr>
        <p:spPr>
          <a:xfrm>
            <a:off x="5151896" y="3771901"/>
            <a:ext cx="950240" cy="504000"/>
          </a:xfrm>
          <a:prstGeom prst="roundRect">
            <a:avLst>
              <a:gd name="adj" fmla="val 0"/>
            </a:avLst>
          </a:prstGeom>
          <a:solidFill>
            <a:srgbClr val="FFB701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lnSpc>
                <a:spcPct val="90000"/>
              </a:lnSpc>
            </a:pP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Shared</a:t>
            </a:r>
            <a:b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</a:b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buffer pool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5071F83-A97C-C1F8-69B4-79C89BABFA1B}"/>
              </a:ext>
            </a:extLst>
          </p:cNvPr>
          <p:cNvSpPr/>
          <p:nvPr/>
        </p:nvSpPr>
        <p:spPr>
          <a:xfrm>
            <a:off x="6160197" y="3771901"/>
            <a:ext cx="950240" cy="504000"/>
          </a:xfrm>
          <a:prstGeom prst="roundRect">
            <a:avLst>
              <a:gd name="adj" fmla="val 0"/>
            </a:avLst>
          </a:prstGeom>
          <a:solidFill>
            <a:srgbClr val="FFB701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lnSpc>
                <a:spcPct val="90000"/>
              </a:lnSpc>
            </a:pP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WAL</a:t>
            </a:r>
            <a:b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</a:b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buffers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B8F886-E2B2-9155-5FBD-331A6F455AB0}"/>
              </a:ext>
            </a:extLst>
          </p:cNvPr>
          <p:cNvSpPr/>
          <p:nvPr/>
        </p:nvSpPr>
        <p:spPr>
          <a:xfrm>
            <a:off x="7214256" y="3771901"/>
            <a:ext cx="1078630" cy="504000"/>
          </a:xfrm>
          <a:prstGeom prst="roundRect">
            <a:avLst>
              <a:gd name="adj" fmla="val 0"/>
            </a:avLst>
          </a:prstGeom>
          <a:solidFill>
            <a:srgbClr val="FFB701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lnSpc>
                <a:spcPct val="90000"/>
              </a:lnSpc>
            </a:pP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Commit log</a:t>
            </a:r>
            <a:b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</a:br>
            <a:r>
              <a:rPr lang="en-AU" sz="1050" kern="0" dirty="0">
                <a:solidFill>
                  <a:prstClr val="black"/>
                </a:solidFill>
                <a:latin typeface="Fujitsu Infinity Pro" pitchFamily="2" charset="0"/>
              </a:rPr>
              <a:t>(pg_xact_SLRU)</a:t>
            </a:r>
            <a:endParaRPr lang="en-AU" sz="1200" kern="0" dirty="0">
              <a:solidFill>
                <a:prstClr val="black"/>
              </a:solidFill>
              <a:latin typeface="Fujitsu Infinity Pro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BB8F12-5085-0021-F29D-1958702F90C1}"/>
              </a:ext>
            </a:extLst>
          </p:cNvPr>
          <p:cNvSpPr/>
          <p:nvPr/>
        </p:nvSpPr>
        <p:spPr>
          <a:xfrm>
            <a:off x="4980015" y="3645157"/>
            <a:ext cx="3446412" cy="777361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en-IN" kern="0" dirty="0">
              <a:solidFill>
                <a:srgbClr val="FFFFFF"/>
              </a:solidFill>
              <a:latin typeface="Fujitsu Infinity Pro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767600D-EB7A-B518-E940-7CB9DF7A77D2}"/>
              </a:ext>
            </a:extLst>
          </p:cNvPr>
          <p:cNvCxnSpPr>
            <a:cxnSpLocks/>
          </p:cNvCxnSpPr>
          <p:nvPr/>
        </p:nvCxnSpPr>
        <p:spPr>
          <a:xfrm>
            <a:off x="3466360" y="3097040"/>
            <a:ext cx="0" cy="6748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E20ABA8-5716-8E83-B20D-882E3FE83BF0}"/>
              </a:ext>
            </a:extLst>
          </p:cNvPr>
          <p:cNvCxnSpPr>
            <a:cxnSpLocks/>
          </p:cNvCxnSpPr>
          <p:nvPr/>
        </p:nvCxnSpPr>
        <p:spPr>
          <a:xfrm>
            <a:off x="3466360" y="4091637"/>
            <a:ext cx="0" cy="14400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4475514-3BFD-B142-E30F-2FD58C9A12C3}"/>
              </a:ext>
            </a:extLst>
          </p:cNvPr>
          <p:cNvCxnSpPr>
            <a:cxnSpLocks/>
          </p:cNvCxnSpPr>
          <p:nvPr/>
        </p:nvCxnSpPr>
        <p:spPr>
          <a:xfrm>
            <a:off x="3466360" y="4454711"/>
            <a:ext cx="0" cy="14400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E34D629-6303-D6AF-A9BB-ECD644EB9A35}"/>
              </a:ext>
            </a:extLst>
          </p:cNvPr>
          <p:cNvCxnSpPr>
            <a:cxnSpLocks/>
          </p:cNvCxnSpPr>
          <p:nvPr/>
        </p:nvCxnSpPr>
        <p:spPr>
          <a:xfrm>
            <a:off x="3466360" y="4827041"/>
            <a:ext cx="0" cy="14400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7CF45E-5A15-7BD3-AE9D-436E8161E862}"/>
              </a:ext>
            </a:extLst>
          </p:cNvPr>
          <p:cNvCxnSpPr>
            <a:cxnSpLocks/>
          </p:cNvCxnSpPr>
          <p:nvPr/>
        </p:nvCxnSpPr>
        <p:spPr>
          <a:xfrm>
            <a:off x="3466360" y="5179713"/>
            <a:ext cx="0" cy="14400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B30F166-3DD5-27EC-6247-0645F01FAF7E}"/>
              </a:ext>
            </a:extLst>
          </p:cNvPr>
          <p:cNvSpPr/>
          <p:nvPr/>
        </p:nvSpPr>
        <p:spPr>
          <a:xfrm>
            <a:off x="5951993" y="1354302"/>
            <a:ext cx="1260000" cy="36000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lnSpc>
                <a:spcPct val="90000"/>
              </a:lnSpc>
            </a:pP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Background writer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467E78E-C007-0F37-7B32-7B21D2F224F6}"/>
              </a:ext>
            </a:extLst>
          </p:cNvPr>
          <p:cNvSpPr/>
          <p:nvPr/>
        </p:nvSpPr>
        <p:spPr>
          <a:xfrm>
            <a:off x="5951993" y="1755983"/>
            <a:ext cx="1260000" cy="36000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lnSpc>
                <a:spcPct val="90000"/>
              </a:lnSpc>
            </a:pP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checkpointer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FA2BF16-9E56-19FF-66D1-F2B65B01DBC9}"/>
              </a:ext>
            </a:extLst>
          </p:cNvPr>
          <p:cNvSpPr/>
          <p:nvPr/>
        </p:nvSpPr>
        <p:spPr>
          <a:xfrm>
            <a:off x="5951993" y="2157664"/>
            <a:ext cx="1260000" cy="36000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lnSpc>
                <a:spcPct val="90000"/>
              </a:lnSpc>
            </a:pP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Autovacuum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CA8FF00-5EB6-9582-868D-3FB3F9D2EC0E}"/>
              </a:ext>
            </a:extLst>
          </p:cNvPr>
          <p:cNvSpPr/>
          <p:nvPr/>
        </p:nvSpPr>
        <p:spPr>
          <a:xfrm>
            <a:off x="5951993" y="2559345"/>
            <a:ext cx="1260000" cy="36000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lnSpc>
                <a:spcPct val="90000"/>
              </a:lnSpc>
            </a:pP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WAL writer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A7283BC-F938-43D3-679D-6CE6D1934D9C}"/>
              </a:ext>
            </a:extLst>
          </p:cNvPr>
          <p:cNvSpPr/>
          <p:nvPr/>
        </p:nvSpPr>
        <p:spPr>
          <a:xfrm>
            <a:off x="5951993" y="2961027"/>
            <a:ext cx="1260000" cy="36000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lnSpc>
                <a:spcPct val="90000"/>
              </a:lnSpc>
            </a:pPr>
            <a:r>
              <a:rPr lang="en-AU" sz="1200" kern="0" dirty="0">
                <a:solidFill>
                  <a:prstClr val="black"/>
                </a:solidFill>
                <a:latin typeface="Fujitsu Infinity Pro" pitchFamily="2" charset="0"/>
              </a:rPr>
              <a:t>Logging collector</a:t>
            </a:r>
          </a:p>
        </p:txBody>
      </p: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D335D3E1-6DC0-2749-817D-8A8BA32A8B85}"/>
              </a:ext>
            </a:extLst>
          </p:cNvPr>
          <p:cNvCxnSpPr>
            <a:cxnSpLocks/>
            <a:stCxn id="6" idx="3"/>
            <a:endCxn id="29" idx="1"/>
          </p:cNvCxnSpPr>
          <p:nvPr/>
        </p:nvCxnSpPr>
        <p:spPr>
          <a:xfrm flipV="1">
            <a:off x="4096360" y="1534302"/>
            <a:ext cx="1855633" cy="299938"/>
          </a:xfrm>
          <a:prstGeom prst="bentConnector3">
            <a:avLst>
              <a:gd name="adj1" fmla="val 5000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42F76861-0D80-3F3B-FC0E-DA01A7615360}"/>
              </a:ext>
            </a:extLst>
          </p:cNvPr>
          <p:cNvCxnSpPr>
            <a:stCxn id="6" idx="3"/>
            <a:endCxn id="30" idx="1"/>
          </p:cNvCxnSpPr>
          <p:nvPr/>
        </p:nvCxnSpPr>
        <p:spPr>
          <a:xfrm>
            <a:off x="4096360" y="1834240"/>
            <a:ext cx="1855633" cy="101743"/>
          </a:xfrm>
          <a:prstGeom prst="bentConnector3">
            <a:avLst>
              <a:gd name="adj1" fmla="val 5000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AA21FCBB-0AA8-FADD-5B21-AC4A1DE871C7}"/>
              </a:ext>
            </a:extLst>
          </p:cNvPr>
          <p:cNvCxnSpPr>
            <a:stCxn id="6" idx="3"/>
            <a:endCxn id="31" idx="1"/>
          </p:cNvCxnSpPr>
          <p:nvPr/>
        </p:nvCxnSpPr>
        <p:spPr>
          <a:xfrm>
            <a:off x="4096360" y="1834240"/>
            <a:ext cx="1855633" cy="503424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5E7D9178-08E4-25AF-55F2-4EBDE5C8F438}"/>
              </a:ext>
            </a:extLst>
          </p:cNvPr>
          <p:cNvCxnSpPr>
            <a:stCxn id="6" idx="3"/>
            <a:endCxn id="32" idx="1"/>
          </p:cNvCxnSpPr>
          <p:nvPr/>
        </p:nvCxnSpPr>
        <p:spPr>
          <a:xfrm>
            <a:off x="4096360" y="1834240"/>
            <a:ext cx="1855633" cy="90510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7486C379-D8F6-6CC9-F98A-7BF03174346B}"/>
              </a:ext>
            </a:extLst>
          </p:cNvPr>
          <p:cNvCxnSpPr>
            <a:stCxn id="6" idx="3"/>
            <a:endCxn id="33" idx="1"/>
          </p:cNvCxnSpPr>
          <p:nvPr/>
        </p:nvCxnSpPr>
        <p:spPr>
          <a:xfrm>
            <a:off x="4096360" y="1834240"/>
            <a:ext cx="1855633" cy="1306787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2901B12-E364-DFB8-A7C4-E6684CD02A45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718186" y="1834240"/>
            <a:ext cx="111817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14B4B843-BE21-2898-CB48-ABE53C971D11}"/>
              </a:ext>
            </a:extLst>
          </p:cNvPr>
          <p:cNvGrpSpPr/>
          <p:nvPr/>
        </p:nvGrpSpPr>
        <p:grpSpPr>
          <a:xfrm>
            <a:off x="4570482" y="4792115"/>
            <a:ext cx="4862314" cy="1584801"/>
            <a:chOff x="4415037" y="5016024"/>
            <a:chExt cx="4862314" cy="1584801"/>
          </a:xfrm>
        </p:grpSpPr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4A5B0196-09B4-51AE-427C-7D2DF2A7EC8A}"/>
                </a:ext>
              </a:extLst>
            </p:cNvPr>
            <p:cNvSpPr/>
            <p:nvPr/>
          </p:nvSpPr>
          <p:spPr>
            <a:xfrm>
              <a:off x="4415037" y="5016024"/>
              <a:ext cx="4862314" cy="1584801"/>
            </a:xfrm>
            <a:prstGeom prst="rect">
              <a:avLst/>
            </a:prstGeom>
            <a:solidFill>
              <a:srgbClr val="F8F8F8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/>
              <a:endParaRPr lang="en-IN" kern="0" dirty="0">
                <a:solidFill>
                  <a:srgbClr val="FFFFFF"/>
                </a:solidFill>
                <a:latin typeface="Fujitsu Infinity Pro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58ADD40-D693-2B3F-6497-1BC15435179D}"/>
                </a:ext>
              </a:extLst>
            </p:cNvPr>
            <p:cNvGrpSpPr/>
            <p:nvPr/>
          </p:nvGrpSpPr>
          <p:grpSpPr>
            <a:xfrm>
              <a:off x="4534411" y="5122950"/>
              <a:ext cx="799144" cy="657222"/>
              <a:chOff x="9584132" y="4650625"/>
              <a:chExt cx="799144" cy="657222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38583E64-A8BD-8179-F0A7-7D3F31CAD081}"/>
                  </a:ext>
                </a:extLst>
              </p:cNvPr>
              <p:cNvSpPr/>
              <p:nvPr/>
            </p:nvSpPr>
            <p:spPr>
              <a:xfrm>
                <a:off x="9584132" y="4650625"/>
                <a:ext cx="799144" cy="219074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algn="ctr" defTabSz="457200">
                  <a:lnSpc>
                    <a:spcPct val="90000"/>
                  </a:lnSpc>
                </a:pPr>
                <a:r>
                  <a:rPr lang="en-AU" sz="1200" kern="0" dirty="0">
                    <a:solidFill>
                      <a:prstClr val="black"/>
                    </a:solidFill>
                    <a:latin typeface="Fujitsu Infinity Pro" pitchFamily="2" charset="0"/>
                  </a:rPr>
                  <a:t>page 0</a:t>
                </a:r>
              </a:p>
            </p:txBody>
          </p:sp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8765B9BB-1C31-174E-1901-D714C0BD94C5}"/>
                  </a:ext>
                </a:extLst>
              </p:cNvPr>
              <p:cNvSpPr/>
              <p:nvPr/>
            </p:nvSpPr>
            <p:spPr>
              <a:xfrm>
                <a:off x="9584132" y="4869699"/>
                <a:ext cx="799144" cy="219074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algn="ctr" defTabSz="457200">
                  <a:lnSpc>
                    <a:spcPct val="90000"/>
                  </a:lnSpc>
                </a:pPr>
                <a:r>
                  <a:rPr lang="en-AU" sz="1200" kern="0" dirty="0">
                    <a:solidFill>
                      <a:prstClr val="black"/>
                    </a:solidFill>
                    <a:latin typeface="Fujitsu Infinity Pro" pitchFamily="2" charset="0"/>
                  </a:rPr>
                  <a:t>page 1</a:t>
                </a: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CFAD0806-C520-B4FB-906B-3AE6797C4D0A}"/>
                  </a:ext>
                </a:extLst>
              </p:cNvPr>
              <p:cNvSpPr/>
              <p:nvPr/>
            </p:nvSpPr>
            <p:spPr>
              <a:xfrm>
                <a:off x="9584132" y="5088773"/>
                <a:ext cx="799144" cy="219074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algn="ctr" defTabSz="457200">
                  <a:lnSpc>
                    <a:spcPct val="90000"/>
                  </a:lnSpc>
                </a:pPr>
                <a:r>
                  <a:rPr lang="en-AU" sz="1200" kern="0" dirty="0">
                    <a:solidFill>
                      <a:prstClr val="black"/>
                    </a:solidFill>
                    <a:latin typeface="Fujitsu Infinity Pro" pitchFamily="2" charset="0"/>
                  </a:rPr>
                  <a:t>page 2</a:t>
                </a:r>
              </a:p>
            </p:txBody>
          </p:sp>
        </p:grp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3B11ACD-65F7-A1F3-FA9E-8F8244D35B8F}"/>
                </a:ext>
              </a:extLst>
            </p:cNvPr>
            <p:cNvSpPr/>
            <p:nvPr/>
          </p:nvSpPr>
          <p:spPr>
            <a:xfrm>
              <a:off x="5681675" y="5144561"/>
              <a:ext cx="1008301" cy="4320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 defTabSz="457200">
                <a:lnSpc>
                  <a:spcPct val="90000"/>
                </a:lnSpc>
              </a:pPr>
              <a:r>
                <a:rPr lang="en-AU" sz="1200" kern="0" dirty="0">
                  <a:solidFill>
                    <a:prstClr val="black"/>
                  </a:solidFill>
                  <a:latin typeface="Fujitsu Infinity Pro" pitchFamily="2" charset="0"/>
                </a:rPr>
                <a:t>Data</a:t>
              </a:r>
              <a:br>
                <a:rPr lang="en-AU" sz="1200" kern="0" dirty="0">
                  <a:solidFill>
                    <a:prstClr val="black"/>
                  </a:solidFill>
                  <a:latin typeface="Fujitsu Infinity Pro" pitchFamily="2" charset="0"/>
                </a:rPr>
              </a:br>
              <a:r>
                <a:rPr lang="en-AU" sz="1200" kern="0" dirty="0">
                  <a:solidFill>
                    <a:prstClr val="black"/>
                  </a:solidFill>
                  <a:latin typeface="Fujitsu Infinity Pro" pitchFamily="2" charset="0"/>
                </a:rPr>
                <a:t>files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DDCF617-CC39-CE98-5D30-ABA57484B319}"/>
                </a:ext>
              </a:extLst>
            </p:cNvPr>
            <p:cNvSpPr/>
            <p:nvPr/>
          </p:nvSpPr>
          <p:spPr>
            <a:xfrm>
              <a:off x="6864124" y="5144561"/>
              <a:ext cx="1008301" cy="4320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 defTabSz="457200">
                <a:lnSpc>
                  <a:spcPct val="90000"/>
                </a:lnSpc>
              </a:pPr>
              <a:r>
                <a:rPr lang="en-AU" sz="1200" kern="0" dirty="0">
                  <a:solidFill>
                    <a:prstClr val="black"/>
                  </a:solidFill>
                  <a:latin typeface="Fujitsu Infinity Pro" pitchFamily="2" charset="0"/>
                </a:rPr>
                <a:t>WAL segment files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597E971-FFF8-0E56-D538-25C5612ED51B}"/>
                </a:ext>
              </a:extLst>
            </p:cNvPr>
            <p:cNvSpPr/>
            <p:nvPr/>
          </p:nvSpPr>
          <p:spPr>
            <a:xfrm>
              <a:off x="8046573" y="5144561"/>
              <a:ext cx="1008301" cy="4320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 defTabSz="457200">
                <a:lnSpc>
                  <a:spcPct val="90000"/>
                </a:lnSpc>
              </a:pPr>
              <a:r>
                <a:rPr lang="en-AU" sz="1200" kern="0" dirty="0">
                  <a:solidFill>
                    <a:prstClr val="black"/>
                  </a:solidFill>
                  <a:latin typeface="Fujitsu Infinity Pro" pitchFamily="2" charset="0"/>
                </a:rPr>
                <a:t>pg_xact</a:t>
              </a:r>
              <a:br>
                <a:rPr lang="en-AU" sz="1200" kern="0" dirty="0">
                  <a:solidFill>
                    <a:prstClr val="black"/>
                  </a:solidFill>
                  <a:latin typeface="Fujitsu Infinity Pro" pitchFamily="2" charset="0"/>
                </a:rPr>
              </a:br>
              <a:r>
                <a:rPr lang="en-AU" sz="1200" kern="0" dirty="0">
                  <a:solidFill>
                    <a:prstClr val="black"/>
                  </a:solidFill>
                  <a:latin typeface="Fujitsu Infinity Pro" pitchFamily="2" charset="0"/>
                </a:rPr>
                <a:t>files</a:t>
              </a:r>
            </a:p>
          </p:txBody>
        </p:sp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9F4AEF87-1AFC-134C-3438-0FF0764AD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123597" y="5872001"/>
              <a:ext cx="489354" cy="594217"/>
            </a:xfrm>
            <a:prstGeom prst="rect">
              <a:avLst/>
            </a:prstGeom>
          </p:spPr>
        </p:pic>
        <p:sp>
          <p:nvSpPr>
            <p:cNvPr id="1024" name="Left Bracket 1023">
              <a:extLst>
                <a:ext uri="{FF2B5EF4-FFF2-40B4-BE49-F238E27FC236}">
                  <a16:creationId xmlns:a16="http://schemas.microsoft.com/office/drawing/2014/main" id="{E7C88C25-90A4-5744-5004-CAFE36F56E7B}"/>
                </a:ext>
              </a:extLst>
            </p:cNvPr>
            <p:cNvSpPr/>
            <p:nvPr/>
          </p:nvSpPr>
          <p:spPr>
            <a:xfrm rot="16200000">
              <a:off x="7333685" y="4500990"/>
              <a:ext cx="144000" cy="2340556"/>
            </a:xfrm>
            <a:prstGeom prst="leftBracket">
              <a:avLst>
                <a:gd name="adj" fmla="val 0"/>
              </a:avLst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5" name="Straight Arrow Connector 1024">
              <a:extLst>
                <a:ext uri="{FF2B5EF4-FFF2-40B4-BE49-F238E27FC236}">
                  <a16:creationId xmlns:a16="http://schemas.microsoft.com/office/drawing/2014/main" id="{30A3E0F9-2543-5F98-4E3C-977AA689BF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7585" y="5599267"/>
              <a:ext cx="0" cy="252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0" name="Straight Arrow Connector 1029">
              <a:extLst>
                <a:ext uri="{FF2B5EF4-FFF2-40B4-BE49-F238E27FC236}">
                  <a16:creationId xmlns:a16="http://schemas.microsoft.com/office/drawing/2014/main" id="{1A67615D-66DB-9B5A-A858-F721B16D0C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25437" y="5267325"/>
              <a:ext cx="30311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1" name="Graphic 1040">
            <a:extLst>
              <a:ext uri="{FF2B5EF4-FFF2-40B4-BE49-F238E27FC236}">
                <a16:creationId xmlns:a16="http://schemas.microsoft.com/office/drawing/2014/main" id="{433E517B-5E52-86C0-3DE4-671C56317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08075" y="3574601"/>
            <a:ext cx="290233" cy="278140"/>
          </a:xfrm>
          <a:prstGeom prst="rect">
            <a:avLst/>
          </a:prstGeom>
        </p:spPr>
      </p:pic>
      <p:pic>
        <p:nvPicPr>
          <p:cNvPr id="1042" name="Graphic 1041">
            <a:extLst>
              <a:ext uri="{FF2B5EF4-FFF2-40B4-BE49-F238E27FC236}">
                <a16:creationId xmlns:a16="http://schemas.microsoft.com/office/drawing/2014/main" id="{5F820F8E-6F96-E331-9D44-8E81452BB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74069" y="3688326"/>
            <a:ext cx="290233" cy="278140"/>
          </a:xfrm>
          <a:prstGeom prst="rect">
            <a:avLst/>
          </a:prstGeom>
        </p:spPr>
      </p:pic>
      <p:pic>
        <p:nvPicPr>
          <p:cNvPr id="1043" name="Graphic 1042">
            <a:extLst>
              <a:ext uri="{FF2B5EF4-FFF2-40B4-BE49-F238E27FC236}">
                <a16:creationId xmlns:a16="http://schemas.microsoft.com/office/drawing/2014/main" id="{0A593714-1108-E86B-46AF-AD3FC3775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1591" y="2519134"/>
            <a:ext cx="290233" cy="278140"/>
          </a:xfrm>
          <a:prstGeom prst="rect">
            <a:avLst/>
          </a:prstGeom>
        </p:spPr>
      </p:pic>
      <p:pic>
        <p:nvPicPr>
          <p:cNvPr id="1044" name="Graphic 1043">
            <a:extLst>
              <a:ext uri="{FF2B5EF4-FFF2-40B4-BE49-F238E27FC236}">
                <a16:creationId xmlns:a16="http://schemas.microsoft.com/office/drawing/2014/main" id="{77691F62-35B3-6D82-1810-596EC010B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0465" y="1290074"/>
            <a:ext cx="290233" cy="278140"/>
          </a:xfrm>
          <a:prstGeom prst="rect">
            <a:avLst/>
          </a:prstGeom>
        </p:spPr>
      </p:pic>
      <p:cxnSp>
        <p:nvCxnSpPr>
          <p:cNvPr id="1045" name="Straight Arrow Connector 1044">
            <a:extLst>
              <a:ext uri="{FF2B5EF4-FFF2-40B4-BE49-F238E27FC236}">
                <a16:creationId xmlns:a16="http://schemas.microsoft.com/office/drawing/2014/main" id="{CFED5040-B9C2-26DA-DD89-0CEC414E62B9}"/>
              </a:ext>
            </a:extLst>
          </p:cNvPr>
          <p:cNvCxnSpPr>
            <a:cxnSpLocks/>
          </p:cNvCxnSpPr>
          <p:nvPr/>
        </p:nvCxnSpPr>
        <p:spPr>
          <a:xfrm flipV="1">
            <a:off x="6714591" y="4461591"/>
            <a:ext cx="0" cy="28396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Straight Arrow Connector 1045">
            <a:extLst>
              <a:ext uri="{FF2B5EF4-FFF2-40B4-BE49-F238E27FC236}">
                <a16:creationId xmlns:a16="http://schemas.microsoft.com/office/drawing/2014/main" id="{663D6210-AE13-79B0-FC03-13DD74D7338F}"/>
              </a:ext>
            </a:extLst>
          </p:cNvPr>
          <p:cNvCxnSpPr>
            <a:cxnSpLocks/>
          </p:cNvCxnSpPr>
          <p:nvPr/>
        </p:nvCxnSpPr>
        <p:spPr>
          <a:xfrm flipH="1">
            <a:off x="4096360" y="5039715"/>
            <a:ext cx="3960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Straight Arrow Connector 1048">
            <a:extLst>
              <a:ext uri="{FF2B5EF4-FFF2-40B4-BE49-F238E27FC236}">
                <a16:creationId xmlns:a16="http://schemas.microsoft.com/office/drawing/2014/main" id="{37FC7F89-5463-EADD-2B12-0589828B83DD}"/>
              </a:ext>
            </a:extLst>
          </p:cNvPr>
          <p:cNvCxnSpPr>
            <a:cxnSpLocks/>
          </p:cNvCxnSpPr>
          <p:nvPr/>
        </p:nvCxnSpPr>
        <p:spPr>
          <a:xfrm flipV="1">
            <a:off x="5072136" y="3198097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3" name="Picture 1052">
            <a:extLst>
              <a:ext uri="{FF2B5EF4-FFF2-40B4-BE49-F238E27FC236}">
                <a16:creationId xmlns:a16="http://schemas.microsoft.com/office/drawing/2014/main" id="{3742F224-6D0C-21AD-6FFF-8354EF20DA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84754" y="1305702"/>
            <a:ext cx="3201842" cy="555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718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DC25E-2BCE-982F-92B6-3133BC79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Where extensions can be implemented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49C682-FA3A-A89E-1A45-BB5F849A8A35}"/>
              </a:ext>
            </a:extLst>
          </p:cNvPr>
          <p:cNvGrpSpPr/>
          <p:nvPr/>
        </p:nvGrpSpPr>
        <p:grpSpPr>
          <a:xfrm>
            <a:off x="369600" y="1694500"/>
            <a:ext cx="2664000" cy="4248000"/>
            <a:chOff x="1044247" y="1169718"/>
            <a:chExt cx="2830797" cy="42480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3404D9-34A6-5D90-83B6-5AA41E3376E3}"/>
                </a:ext>
              </a:extLst>
            </p:cNvPr>
            <p:cNvSpPr txBox="1"/>
            <p:nvPr/>
          </p:nvSpPr>
          <p:spPr>
            <a:xfrm>
              <a:off x="1044247" y="1169718"/>
              <a:ext cx="2830797" cy="4248000"/>
            </a:xfrm>
            <a:prstGeom prst="rect">
              <a:avLst/>
            </a:prstGeom>
            <a:solidFill>
              <a:schemeClr val="bg1"/>
            </a:solidFill>
            <a:effectLst>
              <a:outerShdw blurRad="165100" dist="381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F9517B-6139-E244-D121-55E8BA92666C}"/>
                </a:ext>
              </a:extLst>
            </p:cNvPr>
            <p:cNvSpPr txBox="1"/>
            <p:nvPr/>
          </p:nvSpPr>
          <p:spPr>
            <a:xfrm>
              <a:off x="1307645" y="2933748"/>
              <a:ext cx="2304000" cy="43200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1500"/>
                </a:spcAft>
              </a:pPr>
              <a:r>
                <a:rPr lang="en-IN" sz="1800" b="1" dirty="0"/>
                <a:t>Backend process</a:t>
              </a:r>
              <a:br>
                <a:rPr lang="en-IN" sz="1800" b="1" dirty="0"/>
              </a:br>
              <a:r>
                <a:rPr lang="en-IN" sz="1800" dirty="0"/>
                <a:t>(native logic)</a:t>
              </a:r>
              <a:endParaRPr lang="en-US" sz="180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926B7A-AE19-5F2C-A8A0-A14E87CAE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7645" y="1336552"/>
              <a:ext cx="2664000" cy="15393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831B6B-BBD6-4C84-9433-B09487B7DB6E}"/>
                </a:ext>
              </a:extLst>
            </p:cNvPr>
            <p:cNvSpPr/>
            <p:nvPr/>
          </p:nvSpPr>
          <p:spPr>
            <a:xfrm>
              <a:off x="1044247" y="1169718"/>
              <a:ext cx="2830797" cy="108000"/>
            </a:xfrm>
            <a:prstGeom prst="rect">
              <a:avLst/>
            </a:prstGeom>
            <a:gradFill>
              <a:gsLst>
                <a:gs pos="50000">
                  <a:srgbClr val="FF8000"/>
                </a:gs>
                <a:gs pos="100000">
                  <a:srgbClr val="FFE7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4CD63E4-82B6-670A-3608-97CA318B6DE8}"/>
                </a:ext>
              </a:extLst>
            </p:cNvPr>
            <p:cNvCxnSpPr>
              <a:cxnSpLocks/>
            </p:cNvCxnSpPr>
            <p:nvPr/>
          </p:nvCxnSpPr>
          <p:spPr>
            <a:xfrm>
              <a:off x="1613919" y="3528503"/>
              <a:ext cx="16914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85D728-D59E-9186-8701-B7E566854655}"/>
                </a:ext>
              </a:extLst>
            </p:cNvPr>
            <p:cNvSpPr txBox="1"/>
            <p:nvPr/>
          </p:nvSpPr>
          <p:spPr>
            <a:xfrm>
              <a:off x="1307645" y="3693345"/>
              <a:ext cx="2304000" cy="43200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400"/>
                </a:spcAft>
                <a:buSzPct val="120000"/>
                <a:defRPr sz="1600"/>
              </a:pPr>
              <a:r>
                <a:rPr lang="en-AU" sz="1600" dirty="0"/>
                <a:t>Extensions load dynamically here to execute custom C/Rust functions for a specific user session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CA7A48-4FD4-3E74-AED2-CE7E802CB64A}"/>
              </a:ext>
            </a:extLst>
          </p:cNvPr>
          <p:cNvGrpSpPr/>
          <p:nvPr/>
        </p:nvGrpSpPr>
        <p:grpSpPr>
          <a:xfrm>
            <a:off x="3307533" y="1694500"/>
            <a:ext cx="2664000" cy="4248000"/>
            <a:chOff x="1044247" y="1169718"/>
            <a:chExt cx="2830797" cy="424800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BE6A5E-234D-AD89-8F59-C9140572B8AF}"/>
                </a:ext>
              </a:extLst>
            </p:cNvPr>
            <p:cNvSpPr txBox="1"/>
            <p:nvPr/>
          </p:nvSpPr>
          <p:spPr>
            <a:xfrm>
              <a:off x="1044247" y="1169718"/>
              <a:ext cx="2830797" cy="4248000"/>
            </a:xfrm>
            <a:prstGeom prst="rect">
              <a:avLst/>
            </a:prstGeom>
            <a:solidFill>
              <a:schemeClr val="bg1"/>
            </a:solidFill>
            <a:effectLst>
              <a:outerShdw blurRad="165100" dist="381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3363DA9-676D-3D0F-876B-315F73AA053F}"/>
                </a:ext>
              </a:extLst>
            </p:cNvPr>
            <p:cNvSpPr txBox="1"/>
            <p:nvPr/>
          </p:nvSpPr>
          <p:spPr>
            <a:xfrm>
              <a:off x="1307645" y="2933748"/>
              <a:ext cx="2304000" cy="43200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1500"/>
                </a:spcAft>
              </a:pPr>
              <a:r>
                <a:rPr lang="en-IN" sz="1800" b="1" dirty="0"/>
                <a:t>Query pipeline</a:t>
              </a:r>
              <a:br>
                <a:rPr lang="en-IN" sz="1800" b="1" dirty="0"/>
              </a:br>
              <a:r>
                <a:rPr lang="en-IN" sz="1800" dirty="0"/>
                <a:t>(execution hooks)</a:t>
              </a:r>
              <a:endParaRPr lang="en-US" sz="1800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DE3C69C-E300-7E62-ACD8-A81126217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7645" y="1336552"/>
              <a:ext cx="2664000" cy="1539344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ADF402F-0D97-8C3C-0589-2ECA3D6336F9}"/>
                </a:ext>
              </a:extLst>
            </p:cNvPr>
            <p:cNvSpPr/>
            <p:nvPr/>
          </p:nvSpPr>
          <p:spPr>
            <a:xfrm>
              <a:off x="1044247" y="1169718"/>
              <a:ext cx="2830797" cy="108000"/>
            </a:xfrm>
            <a:prstGeom prst="rect">
              <a:avLst/>
            </a:prstGeom>
            <a:gradFill>
              <a:gsLst>
                <a:gs pos="50000">
                  <a:srgbClr val="FF8000"/>
                </a:gs>
                <a:gs pos="100000">
                  <a:srgbClr val="FFE7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3D8B813-D7DA-DAEA-1296-DAD7C7F1A23E}"/>
                </a:ext>
              </a:extLst>
            </p:cNvPr>
            <p:cNvCxnSpPr>
              <a:cxnSpLocks/>
            </p:cNvCxnSpPr>
            <p:nvPr/>
          </p:nvCxnSpPr>
          <p:spPr>
            <a:xfrm>
              <a:off x="1613919" y="3528503"/>
              <a:ext cx="16914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6296AE-ADDC-6E95-1116-6E773D8817C0}"/>
                </a:ext>
              </a:extLst>
            </p:cNvPr>
            <p:cNvSpPr txBox="1"/>
            <p:nvPr/>
          </p:nvSpPr>
          <p:spPr>
            <a:xfrm>
              <a:off x="1122210" y="3693345"/>
              <a:ext cx="2674869" cy="43200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400"/>
                </a:spcAft>
                <a:buSzPct val="120000"/>
                <a:defRPr sz="1600"/>
              </a:pPr>
              <a:r>
                <a:rPr lang="en-AU" sz="1600" dirty="0"/>
                <a:t>Placed near the Parser/Planner/Executor- this allows code to intercept and change how queries are processed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57B0BE-0AD6-ABCB-4B63-A8A74512FB2A}"/>
              </a:ext>
            </a:extLst>
          </p:cNvPr>
          <p:cNvGrpSpPr/>
          <p:nvPr/>
        </p:nvGrpSpPr>
        <p:grpSpPr>
          <a:xfrm>
            <a:off x="6245466" y="1694500"/>
            <a:ext cx="2664000" cy="4248000"/>
            <a:chOff x="1044247" y="1169718"/>
            <a:chExt cx="2830797" cy="424800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2E00408-67BB-234B-F485-F4576472B521}"/>
                </a:ext>
              </a:extLst>
            </p:cNvPr>
            <p:cNvSpPr txBox="1"/>
            <p:nvPr/>
          </p:nvSpPr>
          <p:spPr>
            <a:xfrm>
              <a:off x="1044247" y="1169718"/>
              <a:ext cx="2830797" cy="4248000"/>
            </a:xfrm>
            <a:prstGeom prst="rect">
              <a:avLst/>
            </a:prstGeom>
            <a:solidFill>
              <a:schemeClr val="bg1"/>
            </a:solidFill>
            <a:effectLst>
              <a:outerShdw blurRad="165100" dist="381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297E473-8AC7-6858-754A-D25AB7FF800F}"/>
                </a:ext>
              </a:extLst>
            </p:cNvPr>
            <p:cNvSpPr txBox="1"/>
            <p:nvPr/>
          </p:nvSpPr>
          <p:spPr>
            <a:xfrm>
              <a:off x="1307645" y="2933748"/>
              <a:ext cx="2304000" cy="43200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1500"/>
                </a:spcAft>
              </a:pPr>
              <a:r>
                <a:rPr lang="en-IN" sz="1800" b="1" dirty="0"/>
                <a:t>Shared memory</a:t>
              </a:r>
              <a:br>
                <a:rPr lang="en-IN" sz="1800" b="1" dirty="0"/>
              </a:br>
              <a:r>
                <a:rPr lang="en-IN" sz="1800" dirty="0"/>
                <a:t>(global brain)</a:t>
              </a:r>
              <a:endParaRPr lang="en-US" sz="1800" dirty="0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A1E2D6E-CF08-FD8A-5C4B-0498F80B3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7645" y="1336552"/>
              <a:ext cx="2664000" cy="1539344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15351FD-970D-187D-28C9-5475FD4E5DB6}"/>
                </a:ext>
              </a:extLst>
            </p:cNvPr>
            <p:cNvSpPr/>
            <p:nvPr/>
          </p:nvSpPr>
          <p:spPr>
            <a:xfrm>
              <a:off x="1044247" y="1169718"/>
              <a:ext cx="2830797" cy="108000"/>
            </a:xfrm>
            <a:prstGeom prst="rect">
              <a:avLst/>
            </a:prstGeom>
            <a:gradFill>
              <a:gsLst>
                <a:gs pos="50000">
                  <a:srgbClr val="FF8000"/>
                </a:gs>
                <a:gs pos="100000">
                  <a:srgbClr val="FFE7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2BFA562-6890-79A9-3F5B-3B0BDD3FB358}"/>
                </a:ext>
              </a:extLst>
            </p:cNvPr>
            <p:cNvCxnSpPr>
              <a:cxnSpLocks/>
            </p:cNvCxnSpPr>
            <p:nvPr/>
          </p:nvCxnSpPr>
          <p:spPr>
            <a:xfrm>
              <a:off x="1613919" y="3528503"/>
              <a:ext cx="16914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5B4A99E-0579-C15B-6596-3E4E7E49D5EE}"/>
                </a:ext>
              </a:extLst>
            </p:cNvPr>
            <p:cNvSpPr txBox="1"/>
            <p:nvPr/>
          </p:nvSpPr>
          <p:spPr>
            <a:xfrm>
              <a:off x="1307645" y="3693345"/>
              <a:ext cx="2304000" cy="43200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400"/>
                </a:spcAft>
                <a:buSzPct val="120000"/>
                <a:defRPr sz="1600"/>
              </a:pPr>
              <a:r>
                <a:rPr lang="en-AU" sz="1600" dirty="0"/>
                <a:t>Located in the Shared Buffer/WAL area - this allows your extension to store data that all users can see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0AFD041-AE8F-EAB3-7023-5D6BB05692A8}"/>
              </a:ext>
            </a:extLst>
          </p:cNvPr>
          <p:cNvGrpSpPr/>
          <p:nvPr/>
        </p:nvGrpSpPr>
        <p:grpSpPr>
          <a:xfrm>
            <a:off x="9183400" y="1694500"/>
            <a:ext cx="2664000" cy="4248000"/>
            <a:chOff x="1044247" y="1169718"/>
            <a:chExt cx="2830797" cy="424800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3E00E7F-C5CE-12CC-BDCE-D826E6DCD443}"/>
                </a:ext>
              </a:extLst>
            </p:cNvPr>
            <p:cNvSpPr txBox="1"/>
            <p:nvPr/>
          </p:nvSpPr>
          <p:spPr>
            <a:xfrm>
              <a:off x="1044247" y="1169718"/>
              <a:ext cx="2830797" cy="4248000"/>
            </a:xfrm>
            <a:prstGeom prst="rect">
              <a:avLst/>
            </a:prstGeom>
            <a:solidFill>
              <a:schemeClr val="bg1"/>
            </a:solidFill>
            <a:effectLst>
              <a:outerShdw blurRad="165100" dist="381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5E0ADEC-5D88-6B94-8890-95C78137DAA0}"/>
                </a:ext>
              </a:extLst>
            </p:cNvPr>
            <p:cNvSpPr txBox="1"/>
            <p:nvPr/>
          </p:nvSpPr>
          <p:spPr>
            <a:xfrm>
              <a:off x="1248882" y="2933748"/>
              <a:ext cx="2421526" cy="43200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1500"/>
                </a:spcAft>
              </a:pPr>
              <a:r>
                <a:rPr lang="en-IN" sz="1800" b="1" dirty="0"/>
                <a:t>Background workers</a:t>
              </a:r>
              <a:br>
                <a:rPr lang="en-IN" sz="1800" b="1" dirty="0"/>
              </a:br>
              <a:r>
                <a:rPr lang="en-IN" sz="1800" dirty="0"/>
                <a:t>(automation)</a:t>
              </a:r>
              <a:endParaRPr lang="en-US" sz="1800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87D0394-FE94-0070-145E-3DAA612C9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7645" y="1336552"/>
              <a:ext cx="2664000" cy="1539344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4EBF907-1393-061B-2C27-566DB2557BCA}"/>
                </a:ext>
              </a:extLst>
            </p:cNvPr>
            <p:cNvSpPr/>
            <p:nvPr/>
          </p:nvSpPr>
          <p:spPr>
            <a:xfrm>
              <a:off x="1044247" y="1169718"/>
              <a:ext cx="2830797" cy="108000"/>
            </a:xfrm>
            <a:prstGeom prst="rect">
              <a:avLst/>
            </a:prstGeom>
            <a:gradFill>
              <a:gsLst>
                <a:gs pos="50000">
                  <a:srgbClr val="FF8000"/>
                </a:gs>
                <a:gs pos="100000">
                  <a:srgbClr val="FFE7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77E568B-D07F-35F8-6AAD-3329B22C6720}"/>
                </a:ext>
              </a:extLst>
            </p:cNvPr>
            <p:cNvCxnSpPr>
              <a:cxnSpLocks/>
            </p:cNvCxnSpPr>
            <p:nvPr/>
          </p:nvCxnSpPr>
          <p:spPr>
            <a:xfrm>
              <a:off x="1613919" y="3528503"/>
              <a:ext cx="16914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6556C94-9F39-9B05-343E-7B18B31C6261}"/>
                </a:ext>
              </a:extLst>
            </p:cNvPr>
            <p:cNvSpPr txBox="1"/>
            <p:nvPr/>
          </p:nvSpPr>
          <p:spPr>
            <a:xfrm>
              <a:off x="1095328" y="3693345"/>
              <a:ext cx="2728634" cy="43200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400"/>
                </a:spcAft>
                <a:buSzPct val="120000"/>
                <a:defRPr sz="1600"/>
              </a:pPr>
              <a:r>
                <a:rPr lang="en-AU" sz="1600" dirty="0"/>
                <a:t>Placed near the Background Writer - these are autonomous processes that run without a client being logged 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87394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7EB39-7B17-6C6D-102C-1F3D454C4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C-extension code structure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F49919-0E42-5095-3A41-04E9195DD4A6}"/>
              </a:ext>
            </a:extLst>
          </p:cNvPr>
          <p:cNvSpPr/>
          <p:nvPr/>
        </p:nvSpPr>
        <p:spPr>
          <a:xfrm>
            <a:off x="1297887" y="1609594"/>
            <a:ext cx="2349776" cy="990392"/>
          </a:xfrm>
          <a:prstGeom prst="roundRect">
            <a:avLst>
              <a:gd name="adj" fmla="val 0"/>
            </a:avLst>
          </a:prstGeom>
          <a:solidFill>
            <a:srgbClr val="FFD8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lnSpc>
                <a:spcPct val="90000"/>
              </a:lnSpc>
            </a:pPr>
            <a:r>
              <a:rPr lang="en-AU" sz="2000" kern="0" dirty="0">
                <a:solidFill>
                  <a:prstClr val="black"/>
                </a:solidFill>
                <a:latin typeface="Fujitsu Infinity Pro" pitchFamily="2" charset="0"/>
              </a:rPr>
              <a:t>vacuum_booster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4667CF-A992-729F-1E14-F806422D18C5}"/>
              </a:ext>
            </a:extLst>
          </p:cNvPr>
          <p:cNvSpPr/>
          <p:nvPr/>
        </p:nvSpPr>
        <p:spPr>
          <a:xfrm>
            <a:off x="2797343" y="2993853"/>
            <a:ext cx="3132000" cy="574516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defTabSz="457200">
              <a:lnSpc>
                <a:spcPct val="90000"/>
              </a:lnSpc>
            </a:pPr>
            <a:r>
              <a:rPr lang="en-AU" sz="2000" kern="0" dirty="0">
                <a:solidFill>
                  <a:prstClr val="black"/>
                </a:solidFill>
                <a:latin typeface="Fujitsu Infinity Pro" pitchFamily="2" charset="0"/>
              </a:rPr>
              <a:t>vacuum_booster.control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526819-BBE9-CCA2-5443-9FEE2911E0AE}"/>
              </a:ext>
            </a:extLst>
          </p:cNvPr>
          <p:cNvSpPr/>
          <p:nvPr/>
        </p:nvSpPr>
        <p:spPr>
          <a:xfrm>
            <a:off x="2797343" y="3639442"/>
            <a:ext cx="3132000" cy="574516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defTabSz="457200">
              <a:lnSpc>
                <a:spcPct val="90000"/>
              </a:lnSpc>
            </a:pPr>
            <a:r>
              <a:rPr lang="en-AU" sz="2000" kern="0" dirty="0">
                <a:solidFill>
                  <a:prstClr val="black"/>
                </a:solidFill>
                <a:latin typeface="Fujitsu Infinity Pro" pitchFamily="2" charset="0"/>
              </a:rPr>
              <a:t>vacuum_booster--1.0.sql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B82470-4C77-8F9A-CEEA-9A1852ECDAEF}"/>
              </a:ext>
            </a:extLst>
          </p:cNvPr>
          <p:cNvSpPr/>
          <p:nvPr/>
        </p:nvSpPr>
        <p:spPr>
          <a:xfrm>
            <a:off x="2797343" y="4285031"/>
            <a:ext cx="3132000" cy="574516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defTabSz="457200">
              <a:lnSpc>
                <a:spcPct val="90000"/>
              </a:lnSpc>
            </a:pPr>
            <a:r>
              <a:rPr lang="en-AU" sz="2000" kern="0" dirty="0">
                <a:solidFill>
                  <a:prstClr val="black"/>
                </a:solidFill>
                <a:latin typeface="Fujitsu Infinity Pro" pitchFamily="2" charset="0"/>
              </a:rPr>
              <a:t>vacuum_booster.c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3E3D9-B15C-4D47-E1E5-87403FE35CEA}"/>
              </a:ext>
            </a:extLst>
          </p:cNvPr>
          <p:cNvSpPr/>
          <p:nvPr/>
        </p:nvSpPr>
        <p:spPr>
          <a:xfrm>
            <a:off x="2797343" y="4930619"/>
            <a:ext cx="3132000" cy="574516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defTabSz="457200">
              <a:lnSpc>
                <a:spcPct val="90000"/>
              </a:lnSpc>
            </a:pPr>
            <a:r>
              <a:rPr lang="en-AU" sz="2000" kern="0">
                <a:solidFill>
                  <a:prstClr val="black"/>
                </a:solidFill>
                <a:latin typeface="Fujitsu Infinity Pro" pitchFamily="2" charset="0"/>
              </a:rPr>
              <a:t>Makefile</a:t>
            </a:r>
            <a:endParaRPr lang="en-AU" sz="2000" kern="0" dirty="0">
              <a:solidFill>
                <a:prstClr val="black"/>
              </a:solidFill>
              <a:latin typeface="Fujitsu Infinity Pro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3EDCD2-564B-72D1-EEE4-CF72FF8CF73A}"/>
              </a:ext>
            </a:extLst>
          </p:cNvPr>
          <p:cNvCxnSpPr>
            <a:cxnSpLocks/>
          </p:cNvCxnSpPr>
          <p:nvPr/>
        </p:nvCxnSpPr>
        <p:spPr>
          <a:xfrm flipH="1">
            <a:off x="2317115" y="2599986"/>
            <a:ext cx="20488" cy="26275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012223-71DE-ADBA-FE16-07678A5DC412}"/>
              </a:ext>
            </a:extLst>
          </p:cNvPr>
          <p:cNvCxnSpPr>
            <a:cxnSpLocks/>
          </p:cNvCxnSpPr>
          <p:nvPr/>
        </p:nvCxnSpPr>
        <p:spPr>
          <a:xfrm>
            <a:off x="2317115" y="3270193"/>
            <a:ext cx="288000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A7BC16-3446-D166-B323-13F500392747}"/>
              </a:ext>
            </a:extLst>
          </p:cNvPr>
          <p:cNvCxnSpPr>
            <a:cxnSpLocks/>
          </p:cNvCxnSpPr>
          <p:nvPr/>
        </p:nvCxnSpPr>
        <p:spPr>
          <a:xfrm>
            <a:off x="2317115" y="3917785"/>
            <a:ext cx="288000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C968B4-194E-BC94-FA7E-14D8FDB479CE}"/>
              </a:ext>
            </a:extLst>
          </p:cNvPr>
          <p:cNvCxnSpPr>
            <a:cxnSpLocks/>
          </p:cNvCxnSpPr>
          <p:nvPr/>
        </p:nvCxnSpPr>
        <p:spPr>
          <a:xfrm>
            <a:off x="2317115" y="4583150"/>
            <a:ext cx="288000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1CF7E2-2DE7-2AB5-537B-D800A034A5E7}"/>
              </a:ext>
            </a:extLst>
          </p:cNvPr>
          <p:cNvCxnSpPr>
            <a:cxnSpLocks/>
          </p:cNvCxnSpPr>
          <p:nvPr/>
        </p:nvCxnSpPr>
        <p:spPr>
          <a:xfrm>
            <a:off x="2317115" y="5227540"/>
            <a:ext cx="288000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B8559EF-8A50-91A2-60CA-B91DFD809C4C}"/>
              </a:ext>
            </a:extLst>
          </p:cNvPr>
          <p:cNvSpPr>
            <a:spLocks noChangeAspect="1"/>
          </p:cNvSpPr>
          <p:nvPr/>
        </p:nvSpPr>
        <p:spPr>
          <a:xfrm>
            <a:off x="5897010" y="2991319"/>
            <a:ext cx="687265" cy="575355"/>
          </a:xfrm>
          <a:custGeom>
            <a:avLst/>
            <a:gdLst>
              <a:gd name="csX0" fmla="*/ 450265 w 774428"/>
              <a:gd name="csY0" fmla="*/ 0 h 648326"/>
              <a:gd name="csX1" fmla="*/ 774428 w 774428"/>
              <a:gd name="csY1" fmla="*/ 324163 h 648326"/>
              <a:gd name="csX2" fmla="*/ 450265 w 774428"/>
              <a:gd name="csY2" fmla="*/ 648326 h 648326"/>
              <a:gd name="csX3" fmla="*/ 132688 w 774428"/>
              <a:gd name="csY3" fmla="*/ 389493 h 648326"/>
              <a:gd name="csX4" fmla="*/ 129859 w 774428"/>
              <a:gd name="csY4" fmla="*/ 361430 h 648326"/>
              <a:gd name="csX5" fmla="*/ 0 w 774428"/>
              <a:gd name="csY5" fmla="*/ 324163 h 648326"/>
              <a:gd name="csX6" fmla="*/ 129859 w 774428"/>
              <a:gd name="csY6" fmla="*/ 286897 h 648326"/>
              <a:gd name="csX7" fmla="*/ 132688 w 774428"/>
              <a:gd name="csY7" fmla="*/ 258833 h 648326"/>
              <a:gd name="csX8" fmla="*/ 450265 w 774428"/>
              <a:gd name="csY8" fmla="*/ 0 h 6483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74428" h="648326">
                <a:moveTo>
                  <a:pt x="450265" y="0"/>
                </a:moveTo>
                <a:cubicBezTo>
                  <a:pt x="629295" y="0"/>
                  <a:pt x="774428" y="145133"/>
                  <a:pt x="774428" y="324163"/>
                </a:cubicBezTo>
                <a:cubicBezTo>
                  <a:pt x="774428" y="503193"/>
                  <a:pt x="629295" y="648326"/>
                  <a:pt x="450265" y="648326"/>
                </a:cubicBezTo>
                <a:cubicBezTo>
                  <a:pt x="293614" y="648326"/>
                  <a:pt x="162915" y="537209"/>
                  <a:pt x="132688" y="389493"/>
                </a:cubicBezTo>
                <a:lnTo>
                  <a:pt x="129859" y="361430"/>
                </a:lnTo>
                <a:lnTo>
                  <a:pt x="0" y="324163"/>
                </a:lnTo>
                <a:lnTo>
                  <a:pt x="129859" y="286897"/>
                </a:lnTo>
                <a:lnTo>
                  <a:pt x="132688" y="258833"/>
                </a:lnTo>
                <a:cubicBezTo>
                  <a:pt x="162915" y="111118"/>
                  <a:pt x="293614" y="0"/>
                  <a:pt x="450265" y="0"/>
                </a:cubicBezTo>
                <a:close/>
              </a:path>
            </a:pathLst>
          </a:custGeom>
          <a:blipFill>
            <a:blip r:embed="rId3" cstate="hq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kumimoji="1" lang="en-US" sz="1100" dirty="0">
              <a:solidFill>
                <a:schemeClr val="tx1"/>
              </a:solidFill>
              <a:latin typeface="Fujitsu Infinity Pro Bold" pitchFamily="2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22BB5FB-4D71-E8C6-96B7-AFA65E8B93B9}"/>
              </a:ext>
            </a:extLst>
          </p:cNvPr>
          <p:cNvSpPr>
            <a:spLocks noChangeAspect="1"/>
          </p:cNvSpPr>
          <p:nvPr/>
        </p:nvSpPr>
        <p:spPr>
          <a:xfrm>
            <a:off x="5897010" y="3642511"/>
            <a:ext cx="687265" cy="575355"/>
          </a:xfrm>
          <a:custGeom>
            <a:avLst/>
            <a:gdLst>
              <a:gd name="csX0" fmla="*/ 450265 w 774428"/>
              <a:gd name="csY0" fmla="*/ 0 h 648326"/>
              <a:gd name="csX1" fmla="*/ 774428 w 774428"/>
              <a:gd name="csY1" fmla="*/ 324163 h 648326"/>
              <a:gd name="csX2" fmla="*/ 450265 w 774428"/>
              <a:gd name="csY2" fmla="*/ 648326 h 648326"/>
              <a:gd name="csX3" fmla="*/ 132688 w 774428"/>
              <a:gd name="csY3" fmla="*/ 389493 h 648326"/>
              <a:gd name="csX4" fmla="*/ 129859 w 774428"/>
              <a:gd name="csY4" fmla="*/ 361430 h 648326"/>
              <a:gd name="csX5" fmla="*/ 0 w 774428"/>
              <a:gd name="csY5" fmla="*/ 324163 h 648326"/>
              <a:gd name="csX6" fmla="*/ 129859 w 774428"/>
              <a:gd name="csY6" fmla="*/ 286897 h 648326"/>
              <a:gd name="csX7" fmla="*/ 132688 w 774428"/>
              <a:gd name="csY7" fmla="*/ 258833 h 648326"/>
              <a:gd name="csX8" fmla="*/ 450265 w 774428"/>
              <a:gd name="csY8" fmla="*/ 0 h 6483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74428" h="648326">
                <a:moveTo>
                  <a:pt x="450265" y="0"/>
                </a:moveTo>
                <a:cubicBezTo>
                  <a:pt x="629295" y="0"/>
                  <a:pt x="774428" y="145133"/>
                  <a:pt x="774428" y="324163"/>
                </a:cubicBezTo>
                <a:cubicBezTo>
                  <a:pt x="774428" y="503193"/>
                  <a:pt x="629295" y="648326"/>
                  <a:pt x="450265" y="648326"/>
                </a:cubicBezTo>
                <a:cubicBezTo>
                  <a:pt x="293614" y="648326"/>
                  <a:pt x="162915" y="537209"/>
                  <a:pt x="132688" y="389493"/>
                </a:cubicBezTo>
                <a:lnTo>
                  <a:pt x="129859" y="361430"/>
                </a:lnTo>
                <a:lnTo>
                  <a:pt x="0" y="324163"/>
                </a:lnTo>
                <a:lnTo>
                  <a:pt x="129859" y="286897"/>
                </a:lnTo>
                <a:lnTo>
                  <a:pt x="132688" y="258833"/>
                </a:lnTo>
                <a:cubicBezTo>
                  <a:pt x="162915" y="111118"/>
                  <a:pt x="293614" y="0"/>
                  <a:pt x="450265" y="0"/>
                </a:cubicBezTo>
                <a:close/>
              </a:path>
            </a:pathLst>
          </a:custGeom>
          <a:blipFill>
            <a:blip r:embed="rId3" cstate="hq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kumimoji="1" lang="en-US" sz="1100" dirty="0">
              <a:solidFill>
                <a:schemeClr val="tx1"/>
              </a:solidFill>
              <a:latin typeface="Fujitsu Infinity Pro Bold" pitchFamily="2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2EEF9D4-8EE0-48AD-0F52-B03351FC0CEC}"/>
              </a:ext>
            </a:extLst>
          </p:cNvPr>
          <p:cNvSpPr>
            <a:spLocks noChangeAspect="1"/>
          </p:cNvSpPr>
          <p:nvPr/>
        </p:nvSpPr>
        <p:spPr>
          <a:xfrm>
            <a:off x="5897010" y="4293703"/>
            <a:ext cx="687265" cy="575355"/>
          </a:xfrm>
          <a:custGeom>
            <a:avLst/>
            <a:gdLst>
              <a:gd name="csX0" fmla="*/ 450265 w 774428"/>
              <a:gd name="csY0" fmla="*/ 0 h 648326"/>
              <a:gd name="csX1" fmla="*/ 774428 w 774428"/>
              <a:gd name="csY1" fmla="*/ 324163 h 648326"/>
              <a:gd name="csX2" fmla="*/ 450265 w 774428"/>
              <a:gd name="csY2" fmla="*/ 648326 h 648326"/>
              <a:gd name="csX3" fmla="*/ 132688 w 774428"/>
              <a:gd name="csY3" fmla="*/ 389493 h 648326"/>
              <a:gd name="csX4" fmla="*/ 129859 w 774428"/>
              <a:gd name="csY4" fmla="*/ 361430 h 648326"/>
              <a:gd name="csX5" fmla="*/ 0 w 774428"/>
              <a:gd name="csY5" fmla="*/ 324163 h 648326"/>
              <a:gd name="csX6" fmla="*/ 129859 w 774428"/>
              <a:gd name="csY6" fmla="*/ 286897 h 648326"/>
              <a:gd name="csX7" fmla="*/ 132688 w 774428"/>
              <a:gd name="csY7" fmla="*/ 258833 h 648326"/>
              <a:gd name="csX8" fmla="*/ 450265 w 774428"/>
              <a:gd name="csY8" fmla="*/ 0 h 6483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74428" h="648326">
                <a:moveTo>
                  <a:pt x="450265" y="0"/>
                </a:moveTo>
                <a:cubicBezTo>
                  <a:pt x="629295" y="0"/>
                  <a:pt x="774428" y="145133"/>
                  <a:pt x="774428" y="324163"/>
                </a:cubicBezTo>
                <a:cubicBezTo>
                  <a:pt x="774428" y="503193"/>
                  <a:pt x="629295" y="648326"/>
                  <a:pt x="450265" y="648326"/>
                </a:cubicBezTo>
                <a:cubicBezTo>
                  <a:pt x="293614" y="648326"/>
                  <a:pt x="162915" y="537209"/>
                  <a:pt x="132688" y="389493"/>
                </a:cubicBezTo>
                <a:lnTo>
                  <a:pt x="129859" y="361430"/>
                </a:lnTo>
                <a:lnTo>
                  <a:pt x="0" y="324163"/>
                </a:lnTo>
                <a:lnTo>
                  <a:pt x="129859" y="286897"/>
                </a:lnTo>
                <a:lnTo>
                  <a:pt x="132688" y="258833"/>
                </a:lnTo>
                <a:cubicBezTo>
                  <a:pt x="162915" y="111118"/>
                  <a:pt x="293614" y="0"/>
                  <a:pt x="450265" y="0"/>
                </a:cubicBezTo>
                <a:close/>
              </a:path>
            </a:pathLst>
          </a:custGeom>
          <a:blipFill>
            <a:blip r:embed="rId3" cstate="hq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kumimoji="1" lang="en-US" sz="1100" dirty="0">
              <a:solidFill>
                <a:schemeClr val="tx1"/>
              </a:solidFill>
              <a:latin typeface="Fujitsu Infinity Pro Bold" pitchFamily="2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BBA40C4-7D76-70C5-5922-4162138FE194}"/>
              </a:ext>
            </a:extLst>
          </p:cNvPr>
          <p:cNvSpPr>
            <a:spLocks noChangeAspect="1"/>
          </p:cNvSpPr>
          <p:nvPr/>
        </p:nvSpPr>
        <p:spPr>
          <a:xfrm>
            <a:off x="5897010" y="4944895"/>
            <a:ext cx="687265" cy="575355"/>
          </a:xfrm>
          <a:custGeom>
            <a:avLst/>
            <a:gdLst>
              <a:gd name="csX0" fmla="*/ 450265 w 774428"/>
              <a:gd name="csY0" fmla="*/ 0 h 648326"/>
              <a:gd name="csX1" fmla="*/ 774428 w 774428"/>
              <a:gd name="csY1" fmla="*/ 324163 h 648326"/>
              <a:gd name="csX2" fmla="*/ 450265 w 774428"/>
              <a:gd name="csY2" fmla="*/ 648326 h 648326"/>
              <a:gd name="csX3" fmla="*/ 132688 w 774428"/>
              <a:gd name="csY3" fmla="*/ 389493 h 648326"/>
              <a:gd name="csX4" fmla="*/ 129859 w 774428"/>
              <a:gd name="csY4" fmla="*/ 361430 h 648326"/>
              <a:gd name="csX5" fmla="*/ 0 w 774428"/>
              <a:gd name="csY5" fmla="*/ 324163 h 648326"/>
              <a:gd name="csX6" fmla="*/ 129859 w 774428"/>
              <a:gd name="csY6" fmla="*/ 286897 h 648326"/>
              <a:gd name="csX7" fmla="*/ 132688 w 774428"/>
              <a:gd name="csY7" fmla="*/ 258833 h 648326"/>
              <a:gd name="csX8" fmla="*/ 450265 w 774428"/>
              <a:gd name="csY8" fmla="*/ 0 h 6483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74428" h="648326">
                <a:moveTo>
                  <a:pt x="450265" y="0"/>
                </a:moveTo>
                <a:cubicBezTo>
                  <a:pt x="629295" y="0"/>
                  <a:pt x="774428" y="145133"/>
                  <a:pt x="774428" y="324163"/>
                </a:cubicBezTo>
                <a:cubicBezTo>
                  <a:pt x="774428" y="503193"/>
                  <a:pt x="629295" y="648326"/>
                  <a:pt x="450265" y="648326"/>
                </a:cubicBezTo>
                <a:cubicBezTo>
                  <a:pt x="293614" y="648326"/>
                  <a:pt x="162915" y="537209"/>
                  <a:pt x="132688" y="389493"/>
                </a:cubicBezTo>
                <a:lnTo>
                  <a:pt x="129859" y="361430"/>
                </a:lnTo>
                <a:lnTo>
                  <a:pt x="0" y="324163"/>
                </a:lnTo>
                <a:lnTo>
                  <a:pt x="129859" y="286897"/>
                </a:lnTo>
                <a:lnTo>
                  <a:pt x="132688" y="258833"/>
                </a:lnTo>
                <a:cubicBezTo>
                  <a:pt x="162915" y="111118"/>
                  <a:pt x="293614" y="0"/>
                  <a:pt x="450265" y="0"/>
                </a:cubicBezTo>
                <a:close/>
              </a:path>
            </a:pathLst>
          </a:custGeom>
          <a:blipFill>
            <a:blip r:embed="rId3" cstate="hq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kumimoji="1" lang="en-US" sz="1100" dirty="0">
              <a:solidFill>
                <a:schemeClr val="tx1"/>
              </a:solidFill>
              <a:latin typeface="Fujitsu Infinity Pro Bold" pitchFamily="2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8610794-7500-D80F-B75C-FB1138B06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9602" y="3781820"/>
            <a:ext cx="387032" cy="263886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A015E2B-3B51-5305-AE21-BD7F0EF57190}"/>
              </a:ext>
            </a:extLst>
          </p:cNvPr>
          <p:cNvSpPr/>
          <p:nvPr/>
        </p:nvSpPr>
        <p:spPr>
          <a:xfrm>
            <a:off x="6656893" y="2993853"/>
            <a:ext cx="2122866" cy="574516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defTabSz="457200">
              <a:lnSpc>
                <a:spcPct val="90000"/>
              </a:lnSpc>
            </a:pPr>
            <a:r>
              <a:rPr lang="en-AU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Fujitsu Infinity Pro" pitchFamily="2" charset="0"/>
              </a:rPr>
              <a:t>(the ID card)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C70A477-5CEF-E2E0-C2C6-EC0E2915EEDA}"/>
              </a:ext>
            </a:extLst>
          </p:cNvPr>
          <p:cNvSpPr/>
          <p:nvPr/>
        </p:nvSpPr>
        <p:spPr>
          <a:xfrm>
            <a:off x="6656893" y="3639442"/>
            <a:ext cx="2122866" cy="574516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defTabSz="457200">
              <a:lnSpc>
                <a:spcPct val="90000"/>
              </a:lnSpc>
            </a:pPr>
            <a:r>
              <a:rPr lang="en-AU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Fujitsu Infinity Pro" pitchFamily="2" charset="0"/>
              </a:rPr>
              <a:t>(the bridge)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C715113-3AD5-829A-5E4B-712B8CDD5FB9}"/>
              </a:ext>
            </a:extLst>
          </p:cNvPr>
          <p:cNvSpPr/>
          <p:nvPr/>
        </p:nvSpPr>
        <p:spPr>
          <a:xfrm>
            <a:off x="6656893" y="4285031"/>
            <a:ext cx="2122866" cy="574516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defTabSz="457200">
              <a:lnSpc>
                <a:spcPct val="90000"/>
              </a:lnSpc>
            </a:pPr>
            <a:r>
              <a:rPr lang="en-AU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Fujitsu Infinity Pro" pitchFamily="2" charset="0"/>
              </a:rPr>
              <a:t>(the engine)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D3464D-3C64-0098-6F10-9EDAA419FC04}"/>
              </a:ext>
            </a:extLst>
          </p:cNvPr>
          <p:cNvSpPr/>
          <p:nvPr/>
        </p:nvSpPr>
        <p:spPr>
          <a:xfrm>
            <a:off x="6656893" y="4930619"/>
            <a:ext cx="2122866" cy="574516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defTabSz="457200">
              <a:lnSpc>
                <a:spcPct val="90000"/>
              </a:lnSpc>
            </a:pPr>
            <a:r>
              <a:rPr lang="en-AU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Fujitsu Infinity Pro" pitchFamily="2" charset="0"/>
              </a:rPr>
              <a:t>(the instructions)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24408AF3-197B-675B-CEA1-5951AB4F3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8190" y="3137016"/>
            <a:ext cx="313955" cy="28396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5ECE0551-DBB9-E449-DAA5-49246D4123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00132" y="4472698"/>
            <a:ext cx="393122" cy="18328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485B367A-9E61-FDB3-AACA-948852655E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74040" y="5059784"/>
            <a:ext cx="262392" cy="3514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DDFEB29-8099-2EAC-60F1-CFCEF15986D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79759" y="1304924"/>
            <a:ext cx="3386866" cy="556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9113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246F1-4970-94FC-75F2-3C609B2FF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Activating the extension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AADCCD5-68F1-8CCE-5C61-35C3A3D88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4622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35A2B1B-7E2D-4063-ACB3-D986AA4B9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1" y="-4302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2248E4C-001D-BDA4-8230-C40CC3FF4F03}"/>
              </a:ext>
            </a:extLst>
          </p:cNvPr>
          <p:cNvSpPr>
            <a:spLocks noChangeAspect="1"/>
          </p:cNvSpPr>
          <p:nvPr/>
        </p:nvSpPr>
        <p:spPr>
          <a:xfrm>
            <a:off x="415284" y="1599995"/>
            <a:ext cx="1124876" cy="962230"/>
          </a:xfrm>
          <a:custGeom>
            <a:avLst/>
            <a:gdLst>
              <a:gd name="csX0" fmla="*/ 481115 w 1124876"/>
              <a:gd name="csY0" fmla="*/ 0 h 962230"/>
              <a:gd name="csX1" fmla="*/ 952455 w 1124876"/>
              <a:gd name="csY1" fmla="*/ 384154 h 962230"/>
              <a:gd name="csX2" fmla="*/ 956315 w 1124876"/>
              <a:gd name="csY2" fmla="*/ 422438 h 962230"/>
              <a:gd name="csX3" fmla="*/ 1124876 w 1124876"/>
              <a:gd name="csY3" fmla="*/ 481115 h 962230"/>
              <a:gd name="csX4" fmla="*/ 956315 w 1124876"/>
              <a:gd name="csY4" fmla="*/ 539791 h 962230"/>
              <a:gd name="csX5" fmla="*/ 952455 w 1124876"/>
              <a:gd name="csY5" fmla="*/ 578076 h 962230"/>
              <a:gd name="csX6" fmla="*/ 481115 w 1124876"/>
              <a:gd name="csY6" fmla="*/ 962230 h 962230"/>
              <a:gd name="csX7" fmla="*/ 0 w 1124876"/>
              <a:gd name="csY7" fmla="*/ 481115 h 962230"/>
              <a:gd name="csX8" fmla="*/ 481115 w 1124876"/>
              <a:gd name="csY8" fmla="*/ 0 h 9622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24876" h="962230">
                <a:moveTo>
                  <a:pt x="481115" y="0"/>
                </a:moveTo>
                <a:cubicBezTo>
                  <a:pt x="713613" y="0"/>
                  <a:pt x="907593" y="164918"/>
                  <a:pt x="952455" y="384154"/>
                </a:cubicBezTo>
                <a:lnTo>
                  <a:pt x="956315" y="422438"/>
                </a:lnTo>
                <a:lnTo>
                  <a:pt x="1124876" y="481115"/>
                </a:lnTo>
                <a:lnTo>
                  <a:pt x="956315" y="539791"/>
                </a:lnTo>
                <a:lnTo>
                  <a:pt x="952455" y="578076"/>
                </a:lnTo>
                <a:cubicBezTo>
                  <a:pt x="907593" y="797312"/>
                  <a:pt x="713613" y="962230"/>
                  <a:pt x="481115" y="962230"/>
                </a:cubicBezTo>
                <a:cubicBezTo>
                  <a:pt x="215403" y="962230"/>
                  <a:pt x="0" y="746827"/>
                  <a:pt x="0" y="481115"/>
                </a:cubicBezTo>
                <a:cubicBezTo>
                  <a:pt x="0" y="215403"/>
                  <a:pt x="215403" y="0"/>
                  <a:pt x="481115" y="0"/>
                </a:cubicBezTo>
                <a:close/>
              </a:path>
            </a:pathLst>
          </a:custGeom>
          <a:blipFill>
            <a:blip r:embed="rId2" cstate="hq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44000" bIns="0" rtlCol="0" anchor="ctr">
            <a:noAutofit/>
          </a:bodyPr>
          <a:lstStyle/>
          <a:p>
            <a:pPr algn="ctr"/>
            <a:r>
              <a:rPr kumimoji="1" lang="en-US" sz="1400" dirty="0">
                <a:solidFill>
                  <a:schemeClr val="tx1"/>
                </a:solidFill>
                <a:latin typeface="Fujitsu Infinity Pro ExtraBold" pitchFamily="2" charset="0"/>
              </a:rPr>
              <a:t>STEP</a:t>
            </a:r>
            <a:br>
              <a:rPr kumimoji="1" lang="en-US" sz="2800" dirty="0">
                <a:solidFill>
                  <a:schemeClr val="tx1"/>
                </a:solidFill>
                <a:latin typeface="Fujitsu Infinity Pro ExtraBold" pitchFamily="2" charset="0"/>
              </a:rPr>
            </a:br>
            <a:r>
              <a:rPr kumimoji="1" lang="en-US" sz="2800" dirty="0">
                <a:solidFill>
                  <a:schemeClr val="tx1"/>
                </a:solidFill>
                <a:latin typeface="Fujitsu Infinity Pro ExtraBold" pitchFamily="2" charset="0"/>
              </a:rPr>
              <a:t>1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1DD8610-8A46-F3C2-1A81-23DCFE94435C}"/>
              </a:ext>
            </a:extLst>
          </p:cNvPr>
          <p:cNvSpPr>
            <a:spLocks noChangeAspect="1"/>
          </p:cNvSpPr>
          <p:nvPr/>
        </p:nvSpPr>
        <p:spPr>
          <a:xfrm>
            <a:off x="415284" y="3109810"/>
            <a:ext cx="1124876" cy="962230"/>
          </a:xfrm>
          <a:custGeom>
            <a:avLst/>
            <a:gdLst>
              <a:gd name="csX0" fmla="*/ 481115 w 1124876"/>
              <a:gd name="csY0" fmla="*/ 0 h 962230"/>
              <a:gd name="csX1" fmla="*/ 952455 w 1124876"/>
              <a:gd name="csY1" fmla="*/ 384154 h 962230"/>
              <a:gd name="csX2" fmla="*/ 956315 w 1124876"/>
              <a:gd name="csY2" fmla="*/ 422438 h 962230"/>
              <a:gd name="csX3" fmla="*/ 1124876 w 1124876"/>
              <a:gd name="csY3" fmla="*/ 481115 h 962230"/>
              <a:gd name="csX4" fmla="*/ 956315 w 1124876"/>
              <a:gd name="csY4" fmla="*/ 539791 h 962230"/>
              <a:gd name="csX5" fmla="*/ 952455 w 1124876"/>
              <a:gd name="csY5" fmla="*/ 578076 h 962230"/>
              <a:gd name="csX6" fmla="*/ 481115 w 1124876"/>
              <a:gd name="csY6" fmla="*/ 962230 h 962230"/>
              <a:gd name="csX7" fmla="*/ 0 w 1124876"/>
              <a:gd name="csY7" fmla="*/ 481115 h 962230"/>
              <a:gd name="csX8" fmla="*/ 481115 w 1124876"/>
              <a:gd name="csY8" fmla="*/ 0 h 9622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24876" h="962230">
                <a:moveTo>
                  <a:pt x="481115" y="0"/>
                </a:moveTo>
                <a:cubicBezTo>
                  <a:pt x="713613" y="0"/>
                  <a:pt x="907593" y="164918"/>
                  <a:pt x="952455" y="384154"/>
                </a:cubicBezTo>
                <a:lnTo>
                  <a:pt x="956315" y="422438"/>
                </a:lnTo>
                <a:lnTo>
                  <a:pt x="1124876" y="481115"/>
                </a:lnTo>
                <a:lnTo>
                  <a:pt x="956315" y="539791"/>
                </a:lnTo>
                <a:lnTo>
                  <a:pt x="952455" y="578076"/>
                </a:lnTo>
                <a:cubicBezTo>
                  <a:pt x="907593" y="797312"/>
                  <a:pt x="713613" y="962230"/>
                  <a:pt x="481115" y="962230"/>
                </a:cubicBezTo>
                <a:cubicBezTo>
                  <a:pt x="215403" y="962230"/>
                  <a:pt x="0" y="746827"/>
                  <a:pt x="0" y="481115"/>
                </a:cubicBezTo>
                <a:cubicBezTo>
                  <a:pt x="0" y="215403"/>
                  <a:pt x="215403" y="0"/>
                  <a:pt x="481115" y="0"/>
                </a:cubicBezTo>
                <a:close/>
              </a:path>
            </a:pathLst>
          </a:custGeom>
          <a:blipFill>
            <a:blip r:embed="rId2" cstate="hq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44000" bIns="0" rtlCol="0" anchor="ctr">
            <a:noAutofit/>
          </a:bodyPr>
          <a:lstStyle/>
          <a:p>
            <a:pPr algn="ctr"/>
            <a:r>
              <a:rPr kumimoji="1" lang="en-US" sz="1400" dirty="0">
                <a:solidFill>
                  <a:schemeClr val="tx1"/>
                </a:solidFill>
                <a:latin typeface="Fujitsu Infinity Pro ExtraBold" pitchFamily="2" charset="0"/>
              </a:rPr>
              <a:t>STEP</a:t>
            </a:r>
            <a:br>
              <a:rPr kumimoji="1" lang="en-US" sz="2800" dirty="0">
                <a:solidFill>
                  <a:schemeClr val="tx1"/>
                </a:solidFill>
                <a:latin typeface="Fujitsu Infinity Pro ExtraBold" pitchFamily="2" charset="0"/>
              </a:rPr>
            </a:br>
            <a:r>
              <a:rPr kumimoji="1" lang="en-US" sz="2800" dirty="0">
                <a:solidFill>
                  <a:schemeClr val="tx1"/>
                </a:solidFill>
                <a:latin typeface="Fujitsu Infinity Pro ExtraBold" pitchFamily="2" charset="0"/>
              </a:rPr>
              <a:t>2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2DED3DA-2064-B79B-1608-BAFC1FF7D91C}"/>
              </a:ext>
            </a:extLst>
          </p:cNvPr>
          <p:cNvSpPr>
            <a:spLocks noChangeAspect="1"/>
          </p:cNvSpPr>
          <p:nvPr/>
        </p:nvSpPr>
        <p:spPr>
          <a:xfrm>
            <a:off x="415284" y="4795735"/>
            <a:ext cx="1124876" cy="962230"/>
          </a:xfrm>
          <a:custGeom>
            <a:avLst/>
            <a:gdLst>
              <a:gd name="csX0" fmla="*/ 481115 w 1124876"/>
              <a:gd name="csY0" fmla="*/ 0 h 962230"/>
              <a:gd name="csX1" fmla="*/ 952455 w 1124876"/>
              <a:gd name="csY1" fmla="*/ 384154 h 962230"/>
              <a:gd name="csX2" fmla="*/ 956315 w 1124876"/>
              <a:gd name="csY2" fmla="*/ 422438 h 962230"/>
              <a:gd name="csX3" fmla="*/ 1124876 w 1124876"/>
              <a:gd name="csY3" fmla="*/ 481115 h 962230"/>
              <a:gd name="csX4" fmla="*/ 956315 w 1124876"/>
              <a:gd name="csY4" fmla="*/ 539791 h 962230"/>
              <a:gd name="csX5" fmla="*/ 952455 w 1124876"/>
              <a:gd name="csY5" fmla="*/ 578076 h 962230"/>
              <a:gd name="csX6" fmla="*/ 481115 w 1124876"/>
              <a:gd name="csY6" fmla="*/ 962230 h 962230"/>
              <a:gd name="csX7" fmla="*/ 0 w 1124876"/>
              <a:gd name="csY7" fmla="*/ 481115 h 962230"/>
              <a:gd name="csX8" fmla="*/ 481115 w 1124876"/>
              <a:gd name="csY8" fmla="*/ 0 h 9622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24876" h="962230">
                <a:moveTo>
                  <a:pt x="481115" y="0"/>
                </a:moveTo>
                <a:cubicBezTo>
                  <a:pt x="713613" y="0"/>
                  <a:pt x="907593" y="164918"/>
                  <a:pt x="952455" y="384154"/>
                </a:cubicBezTo>
                <a:lnTo>
                  <a:pt x="956315" y="422438"/>
                </a:lnTo>
                <a:lnTo>
                  <a:pt x="1124876" y="481115"/>
                </a:lnTo>
                <a:lnTo>
                  <a:pt x="956315" y="539791"/>
                </a:lnTo>
                <a:lnTo>
                  <a:pt x="952455" y="578076"/>
                </a:lnTo>
                <a:cubicBezTo>
                  <a:pt x="907593" y="797312"/>
                  <a:pt x="713613" y="962230"/>
                  <a:pt x="481115" y="962230"/>
                </a:cubicBezTo>
                <a:cubicBezTo>
                  <a:pt x="215403" y="962230"/>
                  <a:pt x="0" y="746827"/>
                  <a:pt x="0" y="481115"/>
                </a:cubicBezTo>
                <a:cubicBezTo>
                  <a:pt x="0" y="215403"/>
                  <a:pt x="215403" y="0"/>
                  <a:pt x="481115" y="0"/>
                </a:cubicBezTo>
                <a:close/>
              </a:path>
            </a:pathLst>
          </a:custGeom>
          <a:blipFill>
            <a:blip r:embed="rId2" cstate="hq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144000" bIns="0" rtlCol="0" anchor="ctr">
            <a:noAutofit/>
          </a:bodyPr>
          <a:lstStyle/>
          <a:p>
            <a:pPr algn="ctr"/>
            <a:r>
              <a:rPr kumimoji="1" lang="en-US" sz="1400" dirty="0">
                <a:solidFill>
                  <a:schemeClr val="tx1"/>
                </a:solidFill>
                <a:latin typeface="Fujitsu Infinity Pro ExtraBold" pitchFamily="2" charset="0"/>
              </a:rPr>
              <a:t>STEP</a:t>
            </a:r>
            <a:br>
              <a:rPr kumimoji="1" lang="en-US" sz="2800" dirty="0">
                <a:solidFill>
                  <a:schemeClr val="tx1"/>
                </a:solidFill>
                <a:latin typeface="Fujitsu Infinity Pro ExtraBold" pitchFamily="2" charset="0"/>
              </a:rPr>
            </a:br>
            <a:r>
              <a:rPr kumimoji="1" lang="en-US" sz="2800" dirty="0">
                <a:solidFill>
                  <a:schemeClr val="tx1"/>
                </a:solidFill>
                <a:latin typeface="Fujitsu Infinity Pro ExtraBold" pitchFamily="2" charset="0"/>
              </a:rPr>
              <a:t>3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6D1D05A-80F2-43E7-6137-AD537BB5B530}"/>
              </a:ext>
            </a:extLst>
          </p:cNvPr>
          <p:cNvSpPr txBox="1">
            <a:spLocks/>
          </p:cNvSpPr>
          <p:nvPr/>
        </p:nvSpPr>
        <p:spPr>
          <a:xfrm>
            <a:off x="1657325" y="1599995"/>
            <a:ext cx="8568000" cy="1440000"/>
          </a:xfrm>
          <a:prstGeom prst="rect">
            <a:avLst/>
          </a:prstGeom>
        </p:spPr>
        <p:txBody>
          <a:bodyPr lIns="0" tIns="0" rIns="0" bIns="0"/>
          <a:lstStyle>
            <a:lvl1pPr marL="334425" indent="-334425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sz="2933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1pPr>
            <a:lvl2pPr marL="751399" indent="-294210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667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2pPr>
            <a:lvl3pPr marL="1164138" indent="-249760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4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133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133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IN" sz="1800" b="1" dirty="0"/>
              <a:t>Physical installation</a:t>
            </a:r>
          </a:p>
          <a:p>
            <a:pPr marL="542925" lvl="1" indent="-293688">
              <a:spcAft>
                <a:spcPts val="300"/>
              </a:spcAft>
            </a:pPr>
            <a:r>
              <a:rPr lang="en-IN" sz="1800" dirty="0"/>
              <a:t>The C code is compiled into a shared library (.so or .</a:t>
            </a:r>
            <a:r>
              <a:rPr lang="en-IN" sz="1800"/>
              <a:t>dll</a:t>
            </a:r>
            <a:r>
              <a:rPr lang="en-IN" sz="1800" dirty="0"/>
              <a:t>) and placed </a:t>
            </a:r>
            <a:br>
              <a:rPr lang="en-IN" sz="1800" dirty="0"/>
            </a:br>
            <a:r>
              <a:rPr lang="en-IN" sz="1800" dirty="0"/>
              <a:t>in the PostgreSQL /lib directory</a:t>
            </a:r>
          </a:p>
          <a:p>
            <a:pPr marL="542925" lvl="1" indent="-293688">
              <a:spcAft>
                <a:spcPts val="300"/>
              </a:spcAft>
            </a:pPr>
            <a:r>
              <a:rPr lang="en-IN" sz="1800" dirty="0"/>
              <a:t>The .control and .</a:t>
            </a:r>
            <a:r>
              <a:rPr lang="en-IN" sz="1800"/>
              <a:t>sql</a:t>
            </a:r>
            <a:r>
              <a:rPr lang="en-IN" sz="1800" dirty="0"/>
              <a:t> files are moved to the /extension directory</a:t>
            </a:r>
          </a:p>
          <a:p>
            <a:endParaRPr lang="en-IN" sz="1800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04F066-BB37-3D5E-C759-EC4786E7DAEC}"/>
              </a:ext>
            </a:extLst>
          </p:cNvPr>
          <p:cNvCxnSpPr>
            <a:cxnSpLocks/>
          </p:cNvCxnSpPr>
          <p:nvPr/>
        </p:nvCxnSpPr>
        <p:spPr>
          <a:xfrm flipH="1">
            <a:off x="1657325" y="3062185"/>
            <a:ext cx="849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4C2F7BB-678C-E441-01F7-3090FE1D448D}"/>
              </a:ext>
            </a:extLst>
          </p:cNvPr>
          <p:cNvSpPr txBox="1">
            <a:spLocks/>
          </p:cNvSpPr>
          <p:nvPr/>
        </p:nvSpPr>
        <p:spPr>
          <a:xfrm>
            <a:off x="1657325" y="3230925"/>
            <a:ext cx="8568000" cy="1440000"/>
          </a:xfrm>
          <a:prstGeom prst="rect">
            <a:avLst/>
          </a:prstGeom>
          <a:effectLst/>
        </p:spPr>
        <p:txBody>
          <a:bodyPr lIns="0" tIns="0" rIns="0" bIns="0"/>
          <a:lstStyle>
            <a:lvl1pPr marL="334425" indent="-334425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sz="2933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1pPr>
            <a:lvl2pPr marL="751399" indent="-294210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667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2pPr>
            <a:lvl3pPr marL="1164138" indent="-249760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4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133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133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IN" sz="1800" b="1" dirty="0"/>
              <a:t>Server-level loading (the </a:t>
            </a:r>
            <a:r>
              <a:rPr lang="en-IN" sz="1800" b="1" i="1" dirty="0"/>
              <a:t>pre-load</a:t>
            </a:r>
            <a:r>
              <a:rPr lang="en-IN" sz="1800" b="1" dirty="0"/>
              <a:t>)</a:t>
            </a:r>
          </a:p>
          <a:p>
            <a:pPr marL="542925" lvl="1" indent="-293688">
              <a:spcAft>
                <a:spcPts val="300"/>
              </a:spcAft>
            </a:pPr>
            <a:r>
              <a:rPr lang="en-AU" sz="1800" dirty="0"/>
              <a:t>Add the extension name to </a:t>
            </a:r>
            <a:r>
              <a:rPr lang="en-AU" sz="1800" b="1" dirty="0">
                <a:solidFill>
                  <a:srgbClr val="F75100"/>
                </a:solidFill>
              </a:rPr>
              <a:t>shared_preload_libraries</a:t>
            </a:r>
            <a:r>
              <a:rPr lang="en-AU" sz="1800" dirty="0"/>
              <a:t> in </a:t>
            </a:r>
            <a:r>
              <a:rPr lang="en-AU" sz="1800" b="1" dirty="0">
                <a:solidFill>
                  <a:srgbClr val="008224"/>
                </a:solidFill>
              </a:rPr>
              <a:t>postgresql.conf</a:t>
            </a:r>
          </a:p>
          <a:p>
            <a:pPr marL="542925" lvl="1" indent="-293688">
              <a:spcAft>
                <a:spcPts val="300"/>
              </a:spcAft>
            </a:pPr>
            <a:r>
              <a:rPr lang="en-AU" sz="1800" dirty="0"/>
              <a:t>During startup, Postgres calls _PG_init(), which attaches the </a:t>
            </a:r>
            <a:r>
              <a:rPr lang="en-AU" sz="1800" i="1" dirty="0"/>
              <a:t>eyes</a:t>
            </a:r>
            <a:r>
              <a:rPr lang="en-AU" sz="1800" dirty="0"/>
              <a:t> (hooks) and reserves the </a:t>
            </a:r>
            <a:r>
              <a:rPr lang="en-AU" sz="1800" i="1" dirty="0"/>
              <a:t>brain</a:t>
            </a:r>
            <a:r>
              <a:rPr lang="en-AU" sz="1800" dirty="0"/>
              <a:t> (shared memory)</a:t>
            </a:r>
            <a:endParaRPr lang="en-IN" sz="1800" b="1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E9E3636-E3B1-CC52-A178-4D04CF4D81E7}"/>
              </a:ext>
            </a:extLst>
          </p:cNvPr>
          <p:cNvSpPr txBox="1">
            <a:spLocks/>
          </p:cNvSpPr>
          <p:nvPr/>
        </p:nvSpPr>
        <p:spPr>
          <a:xfrm>
            <a:off x="1657325" y="4861855"/>
            <a:ext cx="8568000" cy="1440000"/>
          </a:xfrm>
          <a:prstGeom prst="rect">
            <a:avLst/>
          </a:prstGeom>
        </p:spPr>
        <p:txBody>
          <a:bodyPr lIns="0" tIns="0" rIns="0" bIns="0"/>
          <a:lstStyle>
            <a:lvl1pPr marL="334425" indent="-334425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sz="2933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1pPr>
            <a:lvl2pPr marL="751399" indent="-294210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667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2pPr>
            <a:lvl3pPr marL="1164138" indent="-249760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4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133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133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IN" sz="1800" b="1" dirty="0"/>
              <a:t>SQL registration (the </a:t>
            </a:r>
            <a:r>
              <a:rPr lang="en-IN" sz="1800" b="1" i="1" dirty="0"/>
              <a:t>bridge</a:t>
            </a:r>
            <a:r>
              <a:rPr lang="en-IN" sz="1800" b="1" dirty="0"/>
              <a:t>)</a:t>
            </a:r>
          </a:p>
          <a:p>
            <a:pPr marL="542925" lvl="1" indent="-293688">
              <a:spcAft>
                <a:spcPts val="300"/>
              </a:spcAft>
            </a:pPr>
            <a:r>
              <a:rPr lang="en-AU" sz="1800" dirty="0"/>
              <a:t>User executes </a:t>
            </a:r>
            <a:r>
              <a:rPr lang="en-AU" sz="1800" b="1" dirty="0">
                <a:solidFill>
                  <a:srgbClr val="F75100"/>
                </a:solidFill>
              </a:rPr>
              <a:t>CREATE EXTENSION vacuum_booster</a:t>
            </a:r>
            <a:r>
              <a:rPr lang="en-AU" sz="1800" dirty="0"/>
              <a:t> in the SQL console</a:t>
            </a:r>
          </a:p>
          <a:p>
            <a:pPr marL="542925" lvl="1" indent="-293688">
              <a:spcAft>
                <a:spcPts val="300"/>
              </a:spcAft>
            </a:pPr>
            <a:r>
              <a:rPr lang="en-AU" sz="1800" dirty="0"/>
              <a:t>Postgres runs the SQL script to register the C functions so they can be called by users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C212FC-4999-8963-34BB-345DC19DE691}"/>
              </a:ext>
            </a:extLst>
          </p:cNvPr>
          <p:cNvCxnSpPr>
            <a:cxnSpLocks/>
          </p:cNvCxnSpPr>
          <p:nvPr/>
        </p:nvCxnSpPr>
        <p:spPr>
          <a:xfrm flipH="1">
            <a:off x="1657325" y="4633810"/>
            <a:ext cx="849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520C0C79-393A-819D-0138-F31774BB4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1158" y="1152528"/>
            <a:ext cx="1977897" cy="570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7161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BD7F8-D946-A9DB-A8D1-C72131C5C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Challenge: High-velocity bloat management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05DCC-1D06-A899-282A-99D8CA958C44}"/>
              </a:ext>
            </a:extLst>
          </p:cNvPr>
          <p:cNvSpPr txBox="1"/>
          <p:nvPr/>
        </p:nvSpPr>
        <p:spPr>
          <a:xfrm>
            <a:off x="1379250" y="1294448"/>
            <a:ext cx="4183350" cy="5004000"/>
          </a:xfrm>
          <a:prstGeom prst="rect">
            <a:avLst/>
          </a:prstGeom>
          <a:solidFill>
            <a:schemeClr val="bg1"/>
          </a:solidFill>
          <a:effectLst>
            <a:outerShdw blurRad="165100" dist="381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A91FE-D599-ED62-7733-681C07CF9FAF}"/>
              </a:ext>
            </a:extLst>
          </p:cNvPr>
          <p:cNvSpPr txBox="1"/>
          <p:nvPr/>
        </p:nvSpPr>
        <p:spPr>
          <a:xfrm>
            <a:off x="1504184" y="3082959"/>
            <a:ext cx="3933483" cy="4320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1500"/>
              </a:spcAft>
            </a:pPr>
            <a:r>
              <a:rPr lang="en-AU" sz="1800" b="1" dirty="0"/>
              <a:t>The limitation of </a:t>
            </a:r>
            <a:r>
              <a:rPr lang="en-AU" sz="1800" b="1" i="1" dirty="0"/>
              <a:t>generic</a:t>
            </a:r>
            <a:r>
              <a:rPr lang="en-AU" sz="1800" b="1" dirty="0"/>
              <a:t> thresholds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DE2451-A732-89D2-8812-4B2304B76775}"/>
              </a:ext>
            </a:extLst>
          </p:cNvPr>
          <p:cNvCxnSpPr>
            <a:cxnSpLocks/>
          </p:cNvCxnSpPr>
          <p:nvPr/>
        </p:nvCxnSpPr>
        <p:spPr>
          <a:xfrm>
            <a:off x="1760925" y="3476590"/>
            <a:ext cx="342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255291-CD17-B6C9-BFF0-D872C6AB5C98}"/>
              </a:ext>
            </a:extLst>
          </p:cNvPr>
          <p:cNvSpPr txBox="1"/>
          <p:nvPr/>
        </p:nvSpPr>
        <p:spPr>
          <a:xfrm>
            <a:off x="1580925" y="3591425"/>
            <a:ext cx="3780000" cy="4320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252000" indent="-252000">
              <a:lnSpc>
                <a:spcPct val="120000"/>
              </a:lnSpc>
              <a:spcAft>
                <a:spcPts val="400"/>
              </a:spcAft>
              <a:buSzPct val="120000"/>
              <a:buFont typeface="Arial" panose="020B0604020202020204" pitchFamily="34" charset="0"/>
              <a:buChar char="●"/>
              <a:defRPr sz="1600"/>
            </a:pPr>
            <a:r>
              <a:rPr lang="en-AU" sz="1600" dirty="0"/>
              <a:t>PostgreSQL core is designed to be stable and lightweight for all users</a:t>
            </a:r>
          </a:p>
          <a:p>
            <a:pPr marL="252000" indent="-252000">
              <a:lnSpc>
                <a:spcPct val="120000"/>
              </a:lnSpc>
              <a:spcAft>
                <a:spcPts val="400"/>
              </a:spcAft>
              <a:buSzPct val="120000"/>
              <a:buFont typeface="Arial" panose="020B0604020202020204" pitchFamily="34" charset="0"/>
              <a:buChar char="●"/>
              <a:defRPr sz="1600"/>
            </a:pPr>
            <a:r>
              <a:rPr lang="en-AU" sz="1600" dirty="0"/>
              <a:t>Standard cleanup typically triggers at fixed percentages (</a:t>
            </a:r>
            <a:r>
              <a:rPr lang="en-AU" sz="1600" i="1" dirty="0"/>
              <a:t>e.g.</a:t>
            </a:r>
            <a:r>
              <a:rPr lang="en-AU" sz="1600" dirty="0"/>
              <a:t>, 20%)</a:t>
            </a:r>
          </a:p>
          <a:p>
            <a:pPr marL="252000" indent="-252000">
              <a:lnSpc>
                <a:spcPct val="120000"/>
              </a:lnSpc>
              <a:spcAft>
                <a:spcPts val="400"/>
              </a:spcAft>
              <a:buSzPct val="120000"/>
              <a:buFont typeface="Arial" panose="020B0604020202020204" pitchFamily="34" charset="0"/>
              <a:buChar char="●"/>
              <a:defRPr sz="1600"/>
            </a:pPr>
            <a:r>
              <a:rPr lang="en-AU" sz="1600" dirty="0"/>
              <a:t>The edge case: On a 500GB table, 100GB of </a:t>
            </a:r>
            <a:r>
              <a:rPr lang="en-AU" sz="1600" i="1" dirty="0"/>
              <a:t>dead junk</a:t>
            </a:r>
            <a:r>
              <a:rPr lang="en-AU" sz="1600" dirty="0"/>
              <a:t> accumulates before a worker wakes up - we are reacting to the fire, not preventing 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3064D7-01B0-8C45-9823-C1EDE1DF80A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9250" y="1367621"/>
            <a:ext cx="4183200" cy="16096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F39415-DCD1-2A33-09C0-E2F66B3AFF6E}"/>
              </a:ext>
            </a:extLst>
          </p:cNvPr>
          <p:cNvSpPr txBox="1"/>
          <p:nvPr/>
        </p:nvSpPr>
        <p:spPr>
          <a:xfrm>
            <a:off x="6618000" y="1294448"/>
            <a:ext cx="4183350" cy="5004000"/>
          </a:xfrm>
          <a:prstGeom prst="rect">
            <a:avLst/>
          </a:prstGeom>
          <a:solidFill>
            <a:schemeClr val="bg1"/>
          </a:solidFill>
          <a:effectLst>
            <a:outerShdw blurRad="165100" dist="381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237F72-426E-B22E-1792-809F8694BDCA}"/>
              </a:ext>
            </a:extLst>
          </p:cNvPr>
          <p:cNvSpPr txBox="1"/>
          <p:nvPr/>
        </p:nvSpPr>
        <p:spPr>
          <a:xfrm>
            <a:off x="6742934" y="3082959"/>
            <a:ext cx="3933483" cy="4320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1500"/>
              </a:spcAft>
            </a:pPr>
            <a:r>
              <a:rPr lang="en-AU" sz="1800" b="1" dirty="0"/>
              <a:t>The information latency gap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04A83B-F6C6-5626-7C2D-D78935164BD7}"/>
              </a:ext>
            </a:extLst>
          </p:cNvPr>
          <p:cNvCxnSpPr>
            <a:cxnSpLocks/>
          </p:cNvCxnSpPr>
          <p:nvPr/>
        </p:nvCxnSpPr>
        <p:spPr>
          <a:xfrm>
            <a:off x="6999675" y="3476590"/>
            <a:ext cx="342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363CF55-895E-56DB-411C-C2967D26D263}"/>
              </a:ext>
            </a:extLst>
          </p:cNvPr>
          <p:cNvSpPr txBox="1"/>
          <p:nvPr/>
        </p:nvSpPr>
        <p:spPr>
          <a:xfrm>
            <a:off x="6819675" y="3591425"/>
            <a:ext cx="3780000" cy="4320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252000" indent="-252000">
              <a:lnSpc>
                <a:spcPct val="120000"/>
              </a:lnSpc>
              <a:spcAft>
                <a:spcPts val="400"/>
              </a:spcAft>
              <a:buSzPct val="120000"/>
              <a:buFont typeface="Arial" panose="020B0604020202020204" pitchFamily="34" charset="0"/>
              <a:buChar char="●"/>
              <a:defRPr sz="1600"/>
            </a:pPr>
            <a:r>
              <a:rPr lang="en-AU" sz="1600" dirty="0"/>
              <a:t>The shared-memory stats (PG 15+) are an excellent Accounting System</a:t>
            </a:r>
          </a:p>
          <a:p>
            <a:pPr marL="252000" indent="-252000">
              <a:lnSpc>
                <a:spcPct val="120000"/>
              </a:lnSpc>
              <a:spcAft>
                <a:spcPts val="400"/>
              </a:spcAft>
              <a:buSzPct val="120000"/>
              <a:buFont typeface="Arial" panose="020B0604020202020204" pitchFamily="34" charset="0"/>
              <a:buChar char="●"/>
              <a:defRPr sz="1600"/>
            </a:pPr>
            <a:r>
              <a:rPr lang="en-AU" sz="1600" dirty="0"/>
              <a:t>However, they are not an Alerting System</a:t>
            </a:r>
          </a:p>
          <a:p>
            <a:pPr marL="252000" indent="-252000">
              <a:lnSpc>
                <a:spcPct val="120000"/>
              </a:lnSpc>
              <a:spcAft>
                <a:spcPts val="400"/>
              </a:spcAft>
              <a:buSzPct val="120000"/>
              <a:buFont typeface="Arial" panose="020B0604020202020204" pitchFamily="34" charset="0"/>
              <a:buChar char="●"/>
              <a:defRPr sz="1600"/>
            </a:pPr>
            <a:r>
              <a:rPr lang="en-AU" sz="1600" dirty="0"/>
              <a:t>The need: High-velocity workloads require an immediate </a:t>
            </a:r>
            <a:r>
              <a:rPr lang="en-AU" sz="1600" i="1" dirty="0"/>
              <a:t>event trigger</a:t>
            </a:r>
            <a:r>
              <a:rPr lang="en-AU" sz="1600" dirty="0"/>
              <a:t> that the standard polling loop isn't designed to provide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43C5A40-7E69-243D-B123-DCBB093C14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18000" y="1367621"/>
            <a:ext cx="4183200" cy="16096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E57456-B853-4876-11FD-89620857E56A}"/>
              </a:ext>
            </a:extLst>
          </p:cNvPr>
          <p:cNvSpPr/>
          <p:nvPr/>
        </p:nvSpPr>
        <p:spPr>
          <a:xfrm>
            <a:off x="1379250" y="1246825"/>
            <a:ext cx="4183350" cy="144000"/>
          </a:xfrm>
          <a:prstGeom prst="rect">
            <a:avLst/>
          </a:prstGeom>
          <a:gradFill>
            <a:gsLst>
              <a:gs pos="50000">
                <a:srgbClr val="FF8000"/>
              </a:gs>
              <a:gs pos="100000">
                <a:srgbClr val="FFE7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627F90-0BB2-0E50-72EC-A9FC45420A54}"/>
              </a:ext>
            </a:extLst>
          </p:cNvPr>
          <p:cNvSpPr/>
          <p:nvPr/>
        </p:nvSpPr>
        <p:spPr>
          <a:xfrm>
            <a:off x="6618000" y="1246825"/>
            <a:ext cx="4183350" cy="144000"/>
          </a:xfrm>
          <a:prstGeom prst="rect">
            <a:avLst/>
          </a:prstGeom>
          <a:gradFill>
            <a:gsLst>
              <a:gs pos="50000">
                <a:srgbClr val="FF8000"/>
              </a:gs>
              <a:gs pos="100000">
                <a:srgbClr val="FFE7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23043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04CA-333D-2F24-F939-C43366F3E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IN" sz="3200" dirty="0"/>
              <a:t>Hardware alignment — </a:t>
            </a:r>
            <a:br>
              <a:rPr lang="en-IN" sz="3200" dirty="0"/>
            </a:br>
            <a:r>
              <a:rPr lang="en-IN" sz="3200" dirty="0"/>
              <a:t>Execution &amp; resource utilization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4AD7881-587D-0547-B36F-DB38E98B4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667806"/>
              </p:ext>
            </p:extLst>
          </p:nvPr>
        </p:nvGraphicFramePr>
        <p:xfrm>
          <a:off x="1809607" y="2259533"/>
          <a:ext cx="9720000" cy="316800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2808000">
                  <a:extLst>
                    <a:ext uri="{9D8B030D-6E8A-4147-A177-3AD203B41FA5}">
                      <a16:colId xmlns:a16="http://schemas.microsoft.com/office/drawing/2014/main" val="3761789386"/>
                    </a:ext>
                  </a:extLst>
                </a:gridCol>
                <a:gridCol w="6912000">
                  <a:extLst>
                    <a:ext uri="{9D8B030D-6E8A-4147-A177-3AD203B41FA5}">
                      <a16:colId xmlns:a16="http://schemas.microsoft.com/office/drawing/2014/main" val="3085384567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AU" altLang="ja-JP" sz="1600" b="1" dirty="0"/>
                        <a:t>Hardware underutilization in modern cloud </a:t>
                      </a:r>
                      <a:br>
                        <a:rPr kumimoji="1" lang="en-AU" altLang="ja-JP" sz="1600" b="1" dirty="0"/>
                      </a:br>
                      <a:r>
                        <a:rPr kumimoji="1" lang="en-AU" altLang="ja-JP" sz="1600" b="0" dirty="0"/>
                        <a:t>(64+ Cores / 256GB RAM / NVMe)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1" dirty="0"/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lvl="1" indent="-171450" algn="l" defTabSz="685800" rtl="0" eaLnBrk="1" latinLnBrk="0" hangingPunct="1">
                        <a:spcAft>
                          <a:spcPts val="600"/>
                        </a:spcAft>
                        <a:buSzPct val="120000"/>
                        <a:buFont typeface="Arial" panose="020B0604020202020204" pitchFamily="34" charset="0"/>
                        <a:buChar char="●"/>
                      </a:pPr>
                      <a:r>
                        <a:rPr kumimoji="1" lang="en-I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kumimoji="1" lang="en-IN" sz="16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cost_limit</a:t>
                      </a:r>
                      <a:r>
                        <a:rPr kumimoji="1" lang="en-I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is a vital </a:t>
                      </a:r>
                      <a:r>
                        <a:rPr kumimoji="1" lang="en-IN" sz="16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legacy brake</a:t>
                      </a:r>
                      <a:r>
                        <a:rPr kumimoji="1" lang="en-I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designed to protect slow HDDs</a:t>
                      </a:r>
                    </a:p>
                    <a:p>
                      <a:pPr marL="216000" lvl="1" indent="-171450" algn="l" defTabSz="685800" rtl="0" eaLnBrk="1" latinLnBrk="0" hangingPunct="1">
                        <a:spcAft>
                          <a:spcPts val="600"/>
                        </a:spcAft>
                        <a:buSzPct val="120000"/>
                        <a:buFont typeface="Arial" panose="020B0604020202020204" pitchFamily="34" charset="0"/>
                        <a:buChar char="●"/>
                      </a:pPr>
                      <a:r>
                        <a:rPr kumimoji="1" lang="en-I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 modern NVMe storage, this can cause the </a:t>
                      </a:r>
                      <a:r>
                        <a:rPr kumimoji="1" lang="en-IN" sz="16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janitor</a:t>
                      </a:r>
                      <a:r>
                        <a:rPr kumimoji="1" lang="en-I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 spend 90% of the time sleeping while the disk sits idle</a:t>
                      </a:r>
                    </a:p>
                    <a:p>
                      <a:pPr marL="216000" lvl="1" indent="-171450" algn="l" defTabSz="685800" rtl="0" eaLnBrk="1" latinLnBrk="0" hangingPunct="1">
                        <a:spcAft>
                          <a:spcPts val="600"/>
                        </a:spcAft>
                        <a:buSzPct val="120000"/>
                        <a:buFont typeface="Arial" panose="020B0604020202020204" pitchFamily="34" charset="0"/>
                        <a:buChar char="●"/>
                      </a:pPr>
                      <a:r>
                        <a:rPr kumimoji="1" lang="en-I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Resource gap: On large cloud instances, the throttled Autovacuum cannot exploit available high-core counts and large RAM overhead to handle extreme bloat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846944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r>
                        <a:rPr lang="en-AU" sz="1600" b="1" dirty="0"/>
                        <a:t>The strategy: Extending, not modifying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6000" lvl="1" indent="-171450" algn="l" defTabSz="685800" rtl="0" eaLnBrk="1" latinLnBrk="0" hangingPunct="1">
                        <a:spcAft>
                          <a:spcPts val="600"/>
                        </a:spcAft>
                        <a:buSzPct val="120000"/>
                        <a:buFont typeface="Arial" panose="020B0604020202020204" pitchFamily="34" charset="0"/>
                        <a:buChar char="●"/>
                      </a:pPr>
                      <a:r>
                        <a:rPr kumimoji="1" lang="en-AU" altLang="ja-JP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Instead of changing core source code, we use Execution Hooks and Background Workers.</a:t>
                      </a:r>
                    </a:p>
                    <a:p>
                      <a:pPr marL="216000" lvl="1" indent="-171450" algn="l" defTabSz="685800" rtl="0" eaLnBrk="1" latinLnBrk="0" hangingPunct="1">
                        <a:spcAft>
                          <a:spcPts val="600"/>
                        </a:spcAft>
                        <a:buSzPct val="120000"/>
                        <a:buFont typeface="Arial" panose="020B0604020202020204" pitchFamily="34" charset="0"/>
                        <a:buChar char="●"/>
                      </a:pPr>
                      <a:r>
                        <a:rPr kumimoji="1" lang="en-AU" altLang="ja-JP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This fills the performance gap for specialized hardware without compromising the stability of the core engine.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3908051"/>
                  </a:ext>
                </a:extLst>
              </a:tr>
            </a:tbl>
          </a:graphicData>
        </a:graphic>
      </p:graphicFrame>
      <p:pic>
        <p:nvPicPr>
          <p:cNvPr id="8" name="Graphic 7">
            <a:extLst>
              <a:ext uri="{FF2B5EF4-FFF2-40B4-BE49-F238E27FC236}">
                <a16:creationId xmlns:a16="http://schemas.microsoft.com/office/drawing/2014/main" id="{01728AA6-B6AB-ADA3-9DE3-3ECC42B8C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9277" y="184513"/>
            <a:ext cx="1172885" cy="11454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7FCFCD5-E3C9-35EF-31A5-B15D294C2E9B}"/>
              </a:ext>
            </a:extLst>
          </p:cNvPr>
          <p:cNvGrpSpPr>
            <a:grpSpLocks noChangeAspect="1"/>
          </p:cNvGrpSpPr>
          <p:nvPr/>
        </p:nvGrpSpPr>
        <p:grpSpPr>
          <a:xfrm>
            <a:off x="770375" y="2538382"/>
            <a:ext cx="828000" cy="828000"/>
            <a:chOff x="677954" y="1458882"/>
            <a:chExt cx="756000" cy="756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C617559-8F9F-48DF-ED9F-B5B2849918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954" y="1458882"/>
              <a:ext cx="756000" cy="756000"/>
            </a:xfrm>
            <a:prstGeom prst="ellipse">
              <a:avLst/>
            </a:prstGeom>
            <a:gradFill>
              <a:gsLst>
                <a:gs pos="10000">
                  <a:srgbClr val="FFE700"/>
                </a:gs>
                <a:gs pos="56000">
                  <a:srgbClr val="FF8000"/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FFFFF"/>
                </a:solidFill>
                <a:latin typeface="Fujitsu Infinity Pro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4D632D-984B-21D3-36FA-BCA91137E2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0282" y="1551210"/>
              <a:ext cx="571345" cy="571345"/>
            </a:xfrm>
            <a:prstGeom prst="ellipse">
              <a:avLst/>
            </a:prstGeom>
            <a:gradFill>
              <a:gsLst>
                <a:gs pos="89000">
                  <a:srgbClr val="FFE700"/>
                </a:gs>
                <a:gs pos="45000">
                  <a:srgbClr val="FF800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FFFFF"/>
                </a:solidFill>
                <a:latin typeface="Fujitsu Infinity Pro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BC08C6A-26C9-B864-38CF-A48CEB3C7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41557" y="1650696"/>
              <a:ext cx="428793" cy="37237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6234BB-F2E5-D9B3-5D5E-1C6349D698E2}"/>
              </a:ext>
            </a:extLst>
          </p:cNvPr>
          <p:cNvGrpSpPr>
            <a:grpSpLocks noChangeAspect="1"/>
          </p:cNvGrpSpPr>
          <p:nvPr/>
        </p:nvGrpSpPr>
        <p:grpSpPr>
          <a:xfrm>
            <a:off x="770375" y="4310032"/>
            <a:ext cx="828000" cy="828000"/>
            <a:chOff x="677954" y="1458882"/>
            <a:chExt cx="756000" cy="756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386354B-DAFD-57D1-3401-3FF225395A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954" y="1458882"/>
              <a:ext cx="756000" cy="756000"/>
            </a:xfrm>
            <a:prstGeom prst="ellipse">
              <a:avLst/>
            </a:prstGeom>
            <a:gradFill>
              <a:gsLst>
                <a:gs pos="10000">
                  <a:srgbClr val="FFE700"/>
                </a:gs>
                <a:gs pos="56000">
                  <a:srgbClr val="FF8000"/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FFFFF"/>
                </a:solidFill>
                <a:latin typeface="Fujitsu Infinity Pro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4B5D1F-AC50-F4C4-9FFA-BC75731241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0282" y="1551210"/>
              <a:ext cx="571345" cy="571345"/>
            </a:xfrm>
            <a:prstGeom prst="ellipse">
              <a:avLst/>
            </a:prstGeom>
            <a:gradFill>
              <a:gsLst>
                <a:gs pos="89000">
                  <a:srgbClr val="FFE700"/>
                </a:gs>
                <a:gs pos="45000">
                  <a:srgbClr val="FF800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FFFFF"/>
                </a:solidFill>
                <a:latin typeface="Fujitsu Infinity Pro"/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CA0BBBE-71AD-DB86-84D5-84F889DDF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06383" y="1629976"/>
              <a:ext cx="299141" cy="41381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6C1E560-552A-1C3A-0CEA-FCA2FDFE4961}"/>
              </a:ext>
            </a:extLst>
          </p:cNvPr>
          <p:cNvGrpSpPr/>
          <p:nvPr/>
        </p:nvGrpSpPr>
        <p:grpSpPr>
          <a:xfrm>
            <a:off x="865713" y="2259533"/>
            <a:ext cx="10658704" cy="3204000"/>
            <a:chOff x="548213" y="2170633"/>
            <a:chExt cx="10658704" cy="32040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63079C-FC34-E9B8-FA4D-26C4DF59A425}"/>
                </a:ext>
              </a:extLst>
            </p:cNvPr>
            <p:cNvCxnSpPr>
              <a:cxnSpLocks/>
            </p:cNvCxnSpPr>
            <p:nvPr/>
          </p:nvCxnSpPr>
          <p:spPr>
            <a:xfrm>
              <a:off x="4257675" y="2170633"/>
              <a:ext cx="0" cy="320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26CBB32-C3B9-AC56-295C-69EA8C57CCCA}"/>
                </a:ext>
              </a:extLst>
            </p:cNvPr>
            <p:cNvCxnSpPr>
              <a:cxnSpLocks/>
            </p:cNvCxnSpPr>
            <p:nvPr/>
          </p:nvCxnSpPr>
          <p:spPr>
            <a:xfrm>
              <a:off x="548213" y="3973708"/>
              <a:ext cx="1065870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47E3AA0-9890-B69A-C3B5-07F7DB594D8F}"/>
                </a:ext>
              </a:extLst>
            </p:cNvPr>
            <p:cNvCxnSpPr>
              <a:cxnSpLocks/>
            </p:cNvCxnSpPr>
            <p:nvPr/>
          </p:nvCxnSpPr>
          <p:spPr>
            <a:xfrm>
              <a:off x="1381125" y="2170633"/>
              <a:ext cx="0" cy="320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F60CC18-0DDB-CCC3-A4EF-2366A7DA71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0811" y="3839781"/>
              <a:ext cx="287859" cy="287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3FAE7A2-2AA5-1291-A969-73FE9C927A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1011" y="3839781"/>
              <a:ext cx="287859" cy="287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733464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Yellow Theme">
  <a:themeElements>
    <a:clrScheme name="FJ-TC_yellow-1">
      <a:dk1>
        <a:srgbClr val="000000"/>
      </a:dk1>
      <a:lt1>
        <a:srgbClr val="FFFFFF"/>
      </a:lt1>
      <a:dk2>
        <a:srgbClr val="000000"/>
      </a:dk2>
      <a:lt2>
        <a:srgbClr val="EFEFEF"/>
      </a:lt2>
      <a:accent1>
        <a:srgbClr val="FF6F00"/>
      </a:accent1>
      <a:accent2>
        <a:srgbClr val="FF8A00"/>
      </a:accent2>
      <a:accent3>
        <a:srgbClr val="FFA500"/>
      </a:accent3>
      <a:accent4>
        <a:srgbClr val="FFB900"/>
      </a:accent4>
      <a:accent5>
        <a:srgbClr val="FFCD00"/>
      </a:accent5>
      <a:accent6>
        <a:srgbClr val="FFE700"/>
      </a:accent6>
      <a:hlink>
        <a:srgbClr val="2400B0"/>
      </a:hlink>
      <a:folHlink>
        <a:srgbClr val="2400B0"/>
      </a:folHlink>
    </a:clrScheme>
    <a:fontScheme name="Custom 1">
      <a:majorFont>
        <a:latin typeface="Fujitsu Infinity Pro"/>
        <a:ea typeface=""/>
        <a:cs typeface=""/>
      </a:majorFont>
      <a:minorFont>
        <a:latin typeface="Fujitsu Infinity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J-TC_yellow-1">
        <a:dk1>
          <a:srgbClr val="000000"/>
        </a:dk1>
        <a:lt1>
          <a:srgbClr val="FFFFFF"/>
        </a:lt1>
        <a:dk2>
          <a:srgbClr val="000000"/>
        </a:dk2>
        <a:lt2>
          <a:srgbClr val="EFEFEF"/>
        </a:lt2>
        <a:accent1>
          <a:srgbClr val="FF6F00"/>
        </a:accent1>
        <a:accent2>
          <a:srgbClr val="FF8A00"/>
        </a:accent2>
        <a:accent3>
          <a:srgbClr val="FFA500"/>
        </a:accent3>
        <a:accent4>
          <a:srgbClr val="FFB900"/>
        </a:accent4>
        <a:accent5>
          <a:srgbClr val="FFCD00"/>
        </a:accent5>
        <a:accent6>
          <a:srgbClr val="FFE700"/>
        </a:accent6>
        <a:hlink>
          <a:srgbClr val="2400B0"/>
        </a:hlink>
        <a:folHlink>
          <a:srgbClr val="2400B0"/>
        </a:folHlink>
      </a:clrScheme>
    </a:extraClrScheme>
    <a:extraClrScheme>
      <a:clrScheme name="FJ-TC_yellow-2">
        <a:dk1>
          <a:srgbClr val="000000"/>
        </a:dk1>
        <a:lt1>
          <a:srgbClr val="FFFFFF"/>
        </a:lt1>
        <a:dk2>
          <a:srgbClr val="000000"/>
        </a:dk2>
        <a:lt2>
          <a:srgbClr val="EFEFEF"/>
        </a:lt2>
        <a:accent1>
          <a:srgbClr val="FFCD00"/>
        </a:accent1>
        <a:accent2>
          <a:srgbClr val="FFB900"/>
        </a:accent2>
        <a:accent3>
          <a:srgbClr val="FFA500"/>
        </a:accent3>
        <a:accent4>
          <a:srgbClr val="FF8A00"/>
        </a:accent4>
        <a:accent5>
          <a:srgbClr val="FF6F00"/>
        </a:accent5>
        <a:accent6>
          <a:srgbClr val="FFE700"/>
        </a:accent6>
        <a:hlink>
          <a:srgbClr val="2400B0"/>
        </a:hlink>
        <a:folHlink>
          <a:srgbClr val="2400B0"/>
        </a:folHlink>
      </a:clrScheme>
    </a:extraClrScheme>
    <a:extraClrScheme>
      <a:clrScheme name="FJ-PPT_2022-02">
        <a:dk1>
          <a:srgbClr val="000000"/>
        </a:dk1>
        <a:lt1>
          <a:srgbClr val="FFFFFF"/>
        </a:lt1>
        <a:dk2>
          <a:srgbClr val="D80084"/>
        </a:dk2>
        <a:lt2>
          <a:srgbClr val="2400B0"/>
        </a:lt2>
        <a:accent1>
          <a:srgbClr val="EA0000"/>
        </a:accent1>
        <a:accent2>
          <a:srgbClr val="FF8000"/>
        </a:accent2>
        <a:accent3>
          <a:srgbClr val="FFE700"/>
        </a:accent3>
        <a:accent4>
          <a:srgbClr val="61D600"/>
        </a:accent4>
        <a:accent5>
          <a:srgbClr val="008224"/>
        </a:accent5>
        <a:accent6>
          <a:srgbClr val="00E7EF"/>
        </a:accent6>
        <a:hlink>
          <a:srgbClr val="2400B0"/>
        </a:hlink>
        <a:folHlink>
          <a:srgbClr val="2400B0"/>
        </a:folHlink>
      </a:clrScheme>
    </a:extraClrScheme>
  </a:extraClrSchemeLst>
  <a:extLst>
    <a:ext uri="{05A4C25C-085E-4340-85A3-A5531E510DB2}">
      <thm15:themeFamily xmlns:thm15="http://schemas.microsoft.com/office/thememl/2012/main" name="Fujitsu-Oceania-Presentation-Template-Standard-RESTRICTED-FAL.potx" id="{CA7AF602-8D17-4EB3-BF68-43E0CFB73331}" vid="{F8957C22-F686-4F60-8E56-5337272136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c4eaaee-da18-44c1-b222-f872f771abb9" xsi:nil="true"/>
    <lcf76f155ced4ddcb4097134ff3c332f xmlns="63888974-7cb7-4406-911b-e56ff4a867d6">
      <Terms xmlns="http://schemas.microsoft.com/office/infopath/2007/PartnerControls"/>
    </lcf76f155ced4ddcb4097134ff3c332f>
    <Additionalguidance xmlns="63888974-7cb7-4406-911b-e56ff4a867d6">n/a</Additionalguidanc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F1D41D33680B45AAFA58E3FB253076" ma:contentTypeVersion="18" ma:contentTypeDescription="Create a new document." ma:contentTypeScope="" ma:versionID="d304de87ae73f451251ad7c8c18ed212">
  <xsd:schema xmlns:xsd="http://www.w3.org/2001/XMLSchema" xmlns:xs="http://www.w3.org/2001/XMLSchema" xmlns:p="http://schemas.microsoft.com/office/2006/metadata/properties" xmlns:ns2="63888974-7cb7-4406-911b-e56ff4a867d6" xmlns:ns3="8c4eaaee-da18-44c1-b222-f872f771abb9" targetNamespace="http://schemas.microsoft.com/office/2006/metadata/properties" ma:root="true" ma:fieldsID="ba031a13b9d884cb4e31b396d499127d" ns2:_="" ns3:_="">
    <xsd:import namespace="63888974-7cb7-4406-911b-e56ff4a867d6"/>
    <xsd:import namespace="8c4eaaee-da18-44c1-b222-f872f771ab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Additionalguidanc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88974-7cb7-4406-911b-e56ff4a867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Additionalguidance" ma:index="20" nillable="true" ma:displayName="Additional guidance" ma:default="n/a" ma:format="Dropdown" ma:internalName="Additionalguidance">
      <xsd:simpleType>
        <xsd:union memberTypes="dms:Text">
          <xsd:simpleType>
            <xsd:restriction base="dms:Choice">
              <xsd:enumeration value="n/a"/>
              <xsd:enumeration value="D&amp;NS only"/>
              <xsd:enumeration value="Choice 3"/>
            </xsd:restriction>
          </xsd:simpleType>
        </xsd:un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c4fd492-276b-4614-b3af-3a4c63b563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eaaee-da18-44c1-b222-f872f771abb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9aaec64-69de-4dd4-ad33-a0a6bb6628b3}" ma:internalName="TaxCatchAll" ma:showField="CatchAllData" ma:web="8c4eaaee-da18-44c1-b222-f872f771ab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B53E35-F73A-4812-BC9C-C4A361F9345D}">
  <ds:schemaRefs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922126bf-f7dc-43c5-8da6-ae7e92be7a5f"/>
    <ds:schemaRef ds:uri="1c2ff507-17e5-46f5-b62d-6cb8997c8301"/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8c4eaaee-da18-44c1-b222-f872f771abb9"/>
    <ds:schemaRef ds:uri="63888974-7cb7-4406-911b-e56ff4a867d6"/>
  </ds:schemaRefs>
</ds:datastoreItem>
</file>

<file path=customXml/itemProps2.xml><?xml version="1.0" encoding="utf-8"?>
<ds:datastoreItem xmlns:ds="http://schemas.openxmlformats.org/officeDocument/2006/customXml" ds:itemID="{2C5F7B89-0ADA-4613-A7F9-A88E791121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7D4A8D-B845-4FF0-9283-E58731274B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888974-7cb7-4406-911b-e56ff4a867d6"/>
    <ds:schemaRef ds:uri="8c4eaaee-da18-44c1-b222-f872f771ab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7295cc1-d279-42ac-ab4d-3b0f4fece050}" enabled="1" method="Standard" siteId="{a19f121d-81e1-4858-a9d8-736e267fd4c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PPT-Standard-FJ-CONFIDENTIAL</Template>
  <TotalTime>16816</TotalTime>
  <Words>1147</Words>
  <Application>Microsoft Office PowerPoint</Application>
  <PresentationFormat>Widescreen</PresentationFormat>
  <Paragraphs>153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Fujitsu Infinity Pro Bold</vt:lpstr>
      <vt:lpstr>Arial</vt:lpstr>
      <vt:lpstr>Calibri</vt:lpstr>
      <vt:lpstr>Fujitsu Infinity Pro</vt:lpstr>
      <vt:lpstr>Fujitsu Infinity Pro ExtraBold</vt:lpstr>
      <vt:lpstr>1_Yellow Theme</vt:lpstr>
      <vt:lpstr>Developing PostgreSQL extensions in C:  Hooks, shared memory &amp; best practices</vt:lpstr>
      <vt:lpstr>What is Postgres Extension</vt:lpstr>
      <vt:lpstr>Why are extensions needed?</vt:lpstr>
      <vt:lpstr>Architecture of PostgreSQL </vt:lpstr>
      <vt:lpstr>Where extensions can be implemented</vt:lpstr>
      <vt:lpstr>C-extension code structure</vt:lpstr>
      <vt:lpstr>Activating the extension</vt:lpstr>
      <vt:lpstr>Challenge: High-velocity bloat management</vt:lpstr>
      <vt:lpstr>Hardware alignment —  Execution &amp; resource utilization</vt:lpstr>
      <vt:lpstr>Proposed solution: vacuum_booster</vt:lpstr>
      <vt:lpstr>The ID card ● vacuum_booster.control</vt:lpstr>
      <vt:lpstr>The SQL bridge ● vacuum_booster--1.0.sql</vt:lpstr>
      <vt:lpstr>Extension entry  point ● vacuum_booster.c</vt:lpstr>
      <vt:lpstr>The global brain ● Definition &amp; Allocation</vt:lpstr>
      <vt:lpstr>The eyes ● The Executor Hook</vt:lpstr>
      <vt:lpstr>The manager &amp; the dynamic lifecycle</vt:lpstr>
      <vt:lpstr>The proactive vacuum ecosystem</vt:lpstr>
      <vt:lpstr>Best practices for C-extension development</vt:lpstr>
      <vt:lpstr>Best practices for C-extension development</vt:lpstr>
      <vt:lpstr>Q&amp;A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Chavan, Ankit</dc:creator>
  <cp:lastModifiedBy>Hauschild, Marcelo</cp:lastModifiedBy>
  <cp:revision>86</cp:revision>
  <dcterms:created xsi:type="dcterms:W3CDTF">2025-09-16T07:50:40Z</dcterms:created>
  <dcterms:modified xsi:type="dcterms:W3CDTF">2026-03-05T15:13:49Z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0x010100D5F1D41D33680B45AAFA58E3FB253076</vt:lpwstr>
  </property>
  <property fmtid="{D5CDD505-2E9C-101B-9397-08002B2CF9AE}" pid="3" name="MSIP_Label_a7295cc1-d279-42ac-ab4d-3b0f4fece050_Enabled">
    <vt:lpwstr>true</vt:lpwstr>
  </property>
  <property fmtid="{D5CDD505-2E9C-101B-9397-08002B2CF9AE}" pid="4" name="MSIP_Label_a7295cc1-d279-42ac-ab4d-3b0f4fece050_SetDate">
    <vt:lpwstr>2023-03-22T14:42:22Z</vt:lpwstr>
  </property>
  <property fmtid="{D5CDD505-2E9C-101B-9397-08002B2CF9AE}" pid="5" name="MSIP_Label_a7295cc1-d279-42ac-ab4d-3b0f4fece050_Method">
    <vt:lpwstr>Standard</vt:lpwstr>
  </property>
  <property fmtid="{D5CDD505-2E9C-101B-9397-08002B2CF9AE}" pid="6" name="MSIP_Label_a7295cc1-d279-42ac-ab4d-3b0f4fece050_Name">
    <vt:lpwstr>FUJITSU-RESTRICTED​</vt:lpwstr>
  </property>
  <property fmtid="{D5CDD505-2E9C-101B-9397-08002B2CF9AE}" pid="7" name="MSIP_Label_a7295cc1-d279-42ac-ab4d-3b0f4fece050_SiteId">
    <vt:lpwstr>a19f121d-81e1-4858-a9d8-736e267fd4c7</vt:lpwstr>
  </property>
  <property fmtid="{D5CDD505-2E9C-101B-9397-08002B2CF9AE}" pid="8" name="MSIP_Label_a7295cc1-d279-42ac-ab4d-3b0f4fece050_ActionId">
    <vt:lpwstr>8a4810b9-5978-4db2-9918-88cc47f24c1d</vt:lpwstr>
  </property>
  <property fmtid="{D5CDD505-2E9C-101B-9397-08002B2CF9AE}" pid="9" name="MSIP_Label_a7295cc1-d279-42ac-ab4d-3b0f4fece050_ContentBits">
    <vt:lpwstr>0</vt:lpwstr>
  </property>
  <property fmtid="{D5CDD505-2E9C-101B-9397-08002B2CF9AE}" pid="10" name="MediaServiceImageTags">
    <vt:lpwstr/>
  </property>
</Properties>
</file>